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erriweather" charset="1" panose="00000500000000000000"/>
      <p:regular r:id="rId23"/>
    </p:embeddedFont>
    <p:embeddedFont>
      <p:font typeface="Merriweather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fonts/font27.fntdata" Type="http://schemas.openxmlformats.org/officeDocument/2006/relationships/font"/><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35" Target="notesSlides/notesSlide12.xml" Type="http://schemas.openxmlformats.org/officeDocument/2006/relationships/notesSlide"/><Relationship Id="rId36" Target="notesSlides/notesSlide13.xml" Type="http://schemas.openxmlformats.org/officeDocument/2006/relationships/notesSlide"/><Relationship Id="rId37" Target="notesSlides/notesSlide1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4204825" y="0"/>
            <a:ext cx="22407100" cy="10585921"/>
            <a:chOff x="0" y="0"/>
            <a:chExt cx="29876133" cy="14114562"/>
          </a:xfrm>
        </p:grpSpPr>
        <p:sp>
          <p:nvSpPr>
            <p:cNvPr name="Freeform 5" id="5"/>
            <p:cNvSpPr/>
            <p:nvPr/>
          </p:nvSpPr>
          <p:spPr>
            <a:xfrm flipH="false" flipV="false" rot="0">
              <a:off x="0" y="0"/>
              <a:ext cx="29876133" cy="14114562"/>
            </a:xfrm>
            <a:custGeom>
              <a:avLst/>
              <a:gdLst/>
              <a:ahLst/>
              <a:cxnLst/>
              <a:rect r="r" b="b" t="t" l="l"/>
              <a:pathLst>
                <a:path h="14114562" w="29876133">
                  <a:moveTo>
                    <a:pt x="0" y="0"/>
                  </a:moveTo>
                  <a:lnTo>
                    <a:pt x="29876133" y="0"/>
                  </a:lnTo>
                  <a:lnTo>
                    <a:pt x="29876133" y="14114562"/>
                  </a:lnTo>
                  <a:lnTo>
                    <a:pt x="0" y="14114562"/>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1063076" y="812597"/>
            <a:ext cx="9303839" cy="1927022"/>
          </a:xfrm>
          <a:prstGeom prst="rect">
            <a:avLst/>
          </a:prstGeom>
        </p:spPr>
        <p:txBody>
          <a:bodyPr anchor="t" rtlCol="false" tIns="0" lIns="0" bIns="0" rIns="0">
            <a:spAutoFit/>
          </a:bodyPr>
          <a:lstStyle/>
          <a:p>
            <a:pPr algn="l">
              <a:lnSpc>
                <a:spcPts val="7437"/>
              </a:lnSpc>
            </a:pPr>
            <a:r>
              <a:rPr lang="en-US" sz="5937">
                <a:solidFill>
                  <a:srgbClr val="F5F0F0"/>
                </a:solidFill>
                <a:latin typeface="Merriweather"/>
                <a:ea typeface="Merriweather"/>
                <a:cs typeface="Merriweather"/>
                <a:sym typeface="Merriweather"/>
              </a:rPr>
              <a:t>Infosys Springboard Virtual Internship 6.0</a:t>
            </a:r>
          </a:p>
        </p:txBody>
      </p:sp>
      <p:sp>
        <p:nvSpPr>
          <p:cNvPr name="TextBox 11" id="11"/>
          <p:cNvSpPr txBox="true"/>
          <p:nvPr/>
        </p:nvSpPr>
        <p:spPr>
          <a:xfrm rot="0">
            <a:off x="1063076" y="3159623"/>
            <a:ext cx="9762185" cy="2706686"/>
          </a:xfrm>
          <a:prstGeom prst="rect">
            <a:avLst/>
          </a:prstGeom>
        </p:spPr>
        <p:txBody>
          <a:bodyPr anchor="t" rtlCol="false" tIns="0" lIns="0" bIns="0" rIns="0">
            <a:spAutoFit/>
          </a:bodyPr>
          <a:lstStyle/>
          <a:p>
            <a:pPr algn="l">
              <a:lnSpc>
                <a:spcPts val="7187"/>
              </a:lnSpc>
            </a:pPr>
            <a:r>
              <a:rPr lang="en-US" sz="5750">
                <a:solidFill>
                  <a:srgbClr val="F5F0F0"/>
                </a:solidFill>
                <a:latin typeface="Merriweather"/>
                <a:ea typeface="Merriweather"/>
                <a:cs typeface="Merriweather"/>
                <a:sym typeface="Merriweather"/>
              </a:rPr>
              <a:t>Food Trends Understanding Using Customer Preferences </a:t>
            </a:r>
          </a:p>
        </p:txBody>
      </p:sp>
      <p:sp>
        <p:nvSpPr>
          <p:cNvPr name="TextBox 12" id="12"/>
          <p:cNvSpPr txBox="true"/>
          <p:nvPr/>
        </p:nvSpPr>
        <p:spPr>
          <a:xfrm rot="0">
            <a:off x="1063076" y="7615795"/>
            <a:ext cx="5288042" cy="413201"/>
          </a:xfrm>
          <a:prstGeom prst="rect">
            <a:avLst/>
          </a:prstGeom>
        </p:spPr>
        <p:txBody>
          <a:bodyPr anchor="t" rtlCol="false" tIns="0" lIns="0" bIns="0" rIns="0">
            <a:spAutoFit/>
          </a:bodyPr>
          <a:lstStyle/>
          <a:p>
            <a:pPr algn="l">
              <a:lnSpc>
                <a:spcPts val="3316"/>
              </a:lnSpc>
            </a:pPr>
            <a:r>
              <a:rPr lang="en-US" sz="2662">
                <a:solidFill>
                  <a:srgbClr val="F5F0F0"/>
                </a:solidFill>
                <a:latin typeface="Merriweather"/>
                <a:ea typeface="Merriweather"/>
                <a:cs typeface="Merriweather"/>
                <a:sym typeface="Merriweather"/>
              </a:rPr>
              <a:t>MENTOR NAME :NITHYA SREE </a:t>
            </a:r>
          </a:p>
        </p:txBody>
      </p:sp>
      <p:sp>
        <p:nvSpPr>
          <p:cNvPr name="TextBox 13" id="13"/>
          <p:cNvSpPr txBox="true"/>
          <p:nvPr/>
        </p:nvSpPr>
        <p:spPr>
          <a:xfrm rot="0">
            <a:off x="-292034" y="6729741"/>
            <a:ext cx="5877505" cy="447904"/>
          </a:xfrm>
          <a:prstGeom prst="rect">
            <a:avLst/>
          </a:prstGeom>
        </p:spPr>
        <p:txBody>
          <a:bodyPr anchor="t" rtlCol="false" tIns="0" lIns="0" bIns="0" rIns="0">
            <a:spAutoFit/>
          </a:bodyPr>
          <a:lstStyle/>
          <a:p>
            <a:pPr algn="ctr">
              <a:lnSpc>
                <a:spcPts val="3527"/>
              </a:lnSpc>
              <a:spcBef>
                <a:spcPct val="0"/>
              </a:spcBef>
            </a:pPr>
            <a:r>
              <a:rPr lang="en-US" sz="2815">
                <a:solidFill>
                  <a:srgbClr val="F5F0F0"/>
                </a:solidFill>
                <a:latin typeface="Merriweather"/>
                <a:ea typeface="Merriweather"/>
                <a:cs typeface="Merriweather"/>
                <a:sym typeface="Merriweather"/>
              </a:rPr>
              <a:t>NAME:HARINI 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991191"/>
            <a:ext cx="13961564"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Key Findings &amp; Strategic Implications</a:t>
            </a:r>
          </a:p>
        </p:txBody>
      </p:sp>
      <p:grpSp>
        <p:nvGrpSpPr>
          <p:cNvPr name="Group 7" id="7"/>
          <p:cNvGrpSpPr/>
          <p:nvPr/>
        </p:nvGrpSpPr>
        <p:grpSpPr>
          <a:xfrm rot="0">
            <a:off x="1079744" y="2600916"/>
            <a:ext cx="2170805" cy="2170805"/>
            <a:chOff x="0" y="0"/>
            <a:chExt cx="2894406" cy="2894406"/>
          </a:xfrm>
        </p:grpSpPr>
        <p:sp>
          <p:nvSpPr>
            <p:cNvPr name="Freeform 8" id="8"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4"/>
              <a:stretch>
                <a:fillRect l="0" t="0" r="1" b="1"/>
              </a:stretch>
            </a:blipFill>
          </p:spPr>
        </p:sp>
      </p:grpSp>
      <p:sp>
        <p:nvSpPr>
          <p:cNvPr name="TextBox 9" id="9"/>
          <p:cNvSpPr txBox="true"/>
          <p:nvPr/>
        </p:nvSpPr>
        <p:spPr>
          <a:xfrm rot="0">
            <a:off x="1079744"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Engagement Drives Reliability</a:t>
            </a:r>
          </a:p>
        </p:txBody>
      </p:sp>
      <p:sp>
        <p:nvSpPr>
          <p:cNvPr name="TextBox 10" id="10"/>
          <p:cNvSpPr txBox="true"/>
          <p:nvPr/>
        </p:nvSpPr>
        <p:spPr>
          <a:xfrm rot="0">
            <a:off x="1079744" y="6210891"/>
            <a:ext cx="3742877" cy="3056334"/>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Restaurants with higher vote participation demonstrate more stable and trustworthy ratings, indicating quality consistency.</a:t>
            </a:r>
          </a:p>
        </p:txBody>
      </p:sp>
      <p:grpSp>
        <p:nvGrpSpPr>
          <p:cNvPr name="Group 11" id="11"/>
          <p:cNvGrpSpPr/>
          <p:nvPr/>
        </p:nvGrpSpPr>
        <p:grpSpPr>
          <a:xfrm rot="0">
            <a:off x="5208241" y="2600916"/>
            <a:ext cx="2170805" cy="2170805"/>
            <a:chOff x="0" y="0"/>
            <a:chExt cx="2894406" cy="2894406"/>
          </a:xfrm>
        </p:grpSpPr>
        <p:sp>
          <p:nvSpPr>
            <p:cNvPr name="Freeform 12" id="12"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5"/>
              <a:stretch>
                <a:fillRect l="0" t="0" r="1" b="1"/>
              </a:stretch>
            </a:blipFill>
          </p:spPr>
        </p:sp>
      </p:grpSp>
      <p:sp>
        <p:nvSpPr>
          <p:cNvPr name="TextBox 13" id="13"/>
          <p:cNvSpPr txBox="true"/>
          <p:nvPr/>
        </p:nvSpPr>
        <p:spPr>
          <a:xfrm rot="0">
            <a:off x="5208241"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Cuisine &amp; Pricing Impact</a:t>
            </a:r>
          </a:p>
        </p:txBody>
      </p:sp>
      <p:sp>
        <p:nvSpPr>
          <p:cNvPr name="TextBox 14" id="14"/>
          <p:cNvSpPr txBox="true"/>
          <p:nvPr/>
        </p:nvSpPr>
        <p:spPr>
          <a:xfrm rot="0">
            <a:off x="5208241" y="6210891"/>
            <a:ext cx="3742877" cy="256281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Customer interaction is significantly influenced by cuisine preferences and pricing strategies across different markets.</a:t>
            </a:r>
          </a:p>
        </p:txBody>
      </p:sp>
      <p:grpSp>
        <p:nvGrpSpPr>
          <p:cNvPr name="Group 15" id="15"/>
          <p:cNvGrpSpPr/>
          <p:nvPr/>
        </p:nvGrpSpPr>
        <p:grpSpPr>
          <a:xfrm rot="0">
            <a:off x="9336729" y="2600916"/>
            <a:ext cx="2170805" cy="2170805"/>
            <a:chOff x="0" y="0"/>
            <a:chExt cx="2894406" cy="2894406"/>
          </a:xfrm>
        </p:grpSpPr>
        <p:sp>
          <p:nvSpPr>
            <p:cNvPr name="Freeform 16" id="16"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6"/>
              <a:stretch>
                <a:fillRect l="0" t="0" r="1" b="1"/>
              </a:stretch>
            </a:blipFill>
          </p:spPr>
        </p:sp>
      </p:grpSp>
      <p:sp>
        <p:nvSpPr>
          <p:cNvPr name="TextBox 17" id="17"/>
          <p:cNvSpPr txBox="true"/>
          <p:nvPr/>
        </p:nvSpPr>
        <p:spPr>
          <a:xfrm rot="0">
            <a:off x="9336729"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Service Features Matter</a:t>
            </a:r>
          </a:p>
        </p:txBody>
      </p:sp>
      <p:sp>
        <p:nvSpPr>
          <p:cNvPr name="TextBox 18" id="18"/>
          <p:cNvSpPr txBox="true"/>
          <p:nvPr/>
        </p:nvSpPr>
        <p:spPr>
          <a:xfrm rot="0">
            <a:off x="9336729" y="6210891"/>
            <a:ext cx="3742877" cy="256281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Online delivery and accessibility features improve customer engagement and expand market reach effectively.</a:t>
            </a:r>
          </a:p>
        </p:txBody>
      </p:sp>
      <p:grpSp>
        <p:nvGrpSpPr>
          <p:cNvPr name="Group 19" id="19"/>
          <p:cNvGrpSpPr/>
          <p:nvPr/>
        </p:nvGrpSpPr>
        <p:grpSpPr>
          <a:xfrm rot="0">
            <a:off x="13465226" y="2600916"/>
            <a:ext cx="2170957" cy="2170957"/>
            <a:chOff x="0" y="0"/>
            <a:chExt cx="2894609" cy="2894609"/>
          </a:xfrm>
        </p:grpSpPr>
        <p:sp>
          <p:nvSpPr>
            <p:cNvPr name="Freeform 20" id="20" descr="preencoded.png"/>
            <p:cNvSpPr/>
            <p:nvPr/>
          </p:nvSpPr>
          <p:spPr>
            <a:xfrm flipH="false" flipV="false" rot="0">
              <a:off x="0" y="0"/>
              <a:ext cx="2894584" cy="2894584"/>
            </a:xfrm>
            <a:custGeom>
              <a:avLst/>
              <a:gdLst/>
              <a:ahLst/>
              <a:cxnLst/>
              <a:rect r="r" b="b" t="t" l="l"/>
              <a:pathLst>
                <a:path h="2894584" w="2894584">
                  <a:moveTo>
                    <a:pt x="0" y="0"/>
                  </a:moveTo>
                  <a:lnTo>
                    <a:pt x="2894584" y="0"/>
                  </a:lnTo>
                  <a:lnTo>
                    <a:pt x="2894584" y="2894584"/>
                  </a:lnTo>
                  <a:lnTo>
                    <a:pt x="0" y="2894584"/>
                  </a:lnTo>
                  <a:lnTo>
                    <a:pt x="0" y="0"/>
                  </a:lnTo>
                  <a:close/>
                </a:path>
              </a:pathLst>
            </a:custGeom>
            <a:blipFill>
              <a:blip r:embed="rId7"/>
              <a:stretch>
                <a:fillRect l="0" t="0" r="0" b="0"/>
              </a:stretch>
            </a:blipFill>
          </p:spPr>
        </p:sp>
      </p:grpSp>
      <p:sp>
        <p:nvSpPr>
          <p:cNvPr name="TextBox 21" id="21"/>
          <p:cNvSpPr txBox="true"/>
          <p:nvPr/>
        </p:nvSpPr>
        <p:spPr>
          <a:xfrm rot="0">
            <a:off x="13465226" y="5147967"/>
            <a:ext cx="3743030" cy="491433"/>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Regional Variations</a:t>
            </a:r>
          </a:p>
        </p:txBody>
      </p:sp>
      <p:sp>
        <p:nvSpPr>
          <p:cNvPr name="TextBox 22" id="22"/>
          <p:cNvSpPr txBox="true"/>
          <p:nvPr/>
        </p:nvSpPr>
        <p:spPr>
          <a:xfrm rot="0">
            <a:off x="13465226" y="5729135"/>
            <a:ext cx="3743030" cy="3056334"/>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Significant performance differences across locations highlight the importance of regional analysis and localized strategies.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2307977" y="1134176"/>
            <a:ext cx="2014787" cy="404335"/>
            <a:chOff x="0" y="0"/>
            <a:chExt cx="2139747" cy="429412"/>
          </a:xfrm>
        </p:grpSpPr>
        <p:sp>
          <p:nvSpPr>
            <p:cNvPr name="Freeform 7" id="7"/>
            <p:cNvSpPr/>
            <p:nvPr/>
          </p:nvSpPr>
          <p:spPr>
            <a:xfrm flipH="false" flipV="false" rot="0">
              <a:off x="0" y="0"/>
              <a:ext cx="2139696" cy="429514"/>
            </a:xfrm>
            <a:custGeom>
              <a:avLst/>
              <a:gdLst/>
              <a:ahLst/>
              <a:cxnLst/>
              <a:rect r="r" b="b" t="t" l="l"/>
              <a:pathLst>
                <a:path h="429514" w="2139696">
                  <a:moveTo>
                    <a:pt x="0" y="87757"/>
                  </a:moveTo>
                  <a:cubicBezTo>
                    <a:pt x="0" y="39116"/>
                    <a:pt x="40259" y="0"/>
                    <a:pt x="89662" y="0"/>
                  </a:cubicBezTo>
                  <a:lnTo>
                    <a:pt x="2050034" y="0"/>
                  </a:lnTo>
                  <a:lnTo>
                    <a:pt x="2050034" y="6350"/>
                  </a:lnTo>
                  <a:lnTo>
                    <a:pt x="2050034" y="0"/>
                  </a:lnTo>
                  <a:cubicBezTo>
                    <a:pt x="2099437" y="0"/>
                    <a:pt x="2139696" y="39116"/>
                    <a:pt x="2139696" y="87757"/>
                  </a:cubicBezTo>
                  <a:lnTo>
                    <a:pt x="2133346" y="87757"/>
                  </a:lnTo>
                  <a:lnTo>
                    <a:pt x="2139696" y="87757"/>
                  </a:lnTo>
                  <a:lnTo>
                    <a:pt x="2139696" y="341757"/>
                  </a:lnTo>
                  <a:lnTo>
                    <a:pt x="2133346" y="341757"/>
                  </a:lnTo>
                  <a:lnTo>
                    <a:pt x="2139696" y="341757"/>
                  </a:lnTo>
                  <a:cubicBezTo>
                    <a:pt x="2139696" y="390398"/>
                    <a:pt x="2099437" y="429514"/>
                    <a:pt x="2050034" y="429514"/>
                  </a:cubicBezTo>
                  <a:lnTo>
                    <a:pt x="2050034" y="423164"/>
                  </a:lnTo>
                  <a:lnTo>
                    <a:pt x="2050034" y="429514"/>
                  </a:lnTo>
                  <a:lnTo>
                    <a:pt x="89662" y="429514"/>
                  </a:lnTo>
                  <a:lnTo>
                    <a:pt x="89662" y="423164"/>
                  </a:lnTo>
                  <a:lnTo>
                    <a:pt x="89662" y="429514"/>
                  </a:lnTo>
                  <a:cubicBezTo>
                    <a:pt x="40259" y="429387"/>
                    <a:pt x="0" y="390271"/>
                    <a:pt x="0" y="341757"/>
                  </a:cubicBezTo>
                  <a:lnTo>
                    <a:pt x="0" y="87757"/>
                  </a:lnTo>
                  <a:lnTo>
                    <a:pt x="6350" y="87757"/>
                  </a:lnTo>
                  <a:lnTo>
                    <a:pt x="0" y="87757"/>
                  </a:lnTo>
                  <a:moveTo>
                    <a:pt x="12700" y="87757"/>
                  </a:moveTo>
                  <a:lnTo>
                    <a:pt x="12700" y="341757"/>
                  </a:lnTo>
                  <a:lnTo>
                    <a:pt x="6350" y="341757"/>
                  </a:lnTo>
                  <a:lnTo>
                    <a:pt x="12700" y="341757"/>
                  </a:lnTo>
                  <a:cubicBezTo>
                    <a:pt x="12700" y="383032"/>
                    <a:pt x="46990" y="416814"/>
                    <a:pt x="89662" y="416814"/>
                  </a:cubicBezTo>
                  <a:lnTo>
                    <a:pt x="2050034" y="416814"/>
                  </a:lnTo>
                  <a:cubicBezTo>
                    <a:pt x="2092706" y="416814"/>
                    <a:pt x="2126996" y="383032"/>
                    <a:pt x="2126996" y="341757"/>
                  </a:cubicBezTo>
                  <a:lnTo>
                    <a:pt x="2126996" y="87757"/>
                  </a:lnTo>
                  <a:cubicBezTo>
                    <a:pt x="2126996" y="46482"/>
                    <a:pt x="2092706" y="12700"/>
                    <a:pt x="2050034" y="12700"/>
                  </a:cubicBezTo>
                  <a:lnTo>
                    <a:pt x="89662" y="12700"/>
                  </a:lnTo>
                  <a:lnTo>
                    <a:pt x="89662" y="6350"/>
                  </a:lnTo>
                  <a:lnTo>
                    <a:pt x="89662" y="12700"/>
                  </a:lnTo>
                  <a:cubicBezTo>
                    <a:pt x="46990" y="12700"/>
                    <a:pt x="12700" y="46482"/>
                    <a:pt x="12700" y="87757"/>
                  </a:cubicBezTo>
                  <a:close/>
                </a:path>
              </a:pathLst>
            </a:custGeom>
            <a:solidFill>
              <a:srgbClr val="609DFF"/>
            </a:solidFill>
          </p:spPr>
        </p:sp>
      </p:grpSp>
      <p:sp>
        <p:nvSpPr>
          <p:cNvPr name="Freeform 8" id="8" descr="preencoded.png"/>
          <p:cNvSpPr/>
          <p:nvPr/>
        </p:nvSpPr>
        <p:spPr>
          <a:xfrm flipH="false" flipV="false" rot="0">
            <a:off x="2361457" y="1263715"/>
            <a:ext cx="274796" cy="274796"/>
          </a:xfrm>
          <a:custGeom>
            <a:avLst/>
            <a:gdLst/>
            <a:ahLst/>
            <a:cxnLst/>
            <a:rect r="r" b="b" t="t" l="l"/>
            <a:pathLst>
              <a:path h="274796" w="274796">
                <a:moveTo>
                  <a:pt x="0" y="0"/>
                </a:moveTo>
                <a:lnTo>
                  <a:pt x="274795" y="0"/>
                </a:lnTo>
                <a:lnTo>
                  <a:pt x="274795" y="274796"/>
                </a:lnTo>
                <a:lnTo>
                  <a:pt x="0" y="274796"/>
                </a:lnTo>
                <a:lnTo>
                  <a:pt x="0" y="0"/>
                </a:lnTo>
                <a:close/>
              </a:path>
            </a:pathLst>
          </a:custGeom>
          <a:blipFill>
            <a:blip r:embed="rId4">
              <a:extLst>
                <a:ext uri="{96DAC541-7B7A-43D3-8B79-37D633B846F1}">
                  <asvg:svgBlip xmlns:asvg="http://schemas.microsoft.com/office/drawing/2016/SVG/main" r:embed="rId5"/>
                </a:ext>
              </a:extLst>
            </a:blip>
            <a:stretch>
              <a:fillRect l="0" t="-3127" r="0" b="-3121"/>
            </a:stretch>
          </a:blipFill>
        </p:spPr>
      </p:sp>
      <p:sp>
        <p:nvSpPr>
          <p:cNvPr name="TextBox 9" id="9"/>
          <p:cNvSpPr txBox="true"/>
          <p:nvPr/>
        </p:nvSpPr>
        <p:spPr>
          <a:xfrm rot="0">
            <a:off x="2693260" y="1204585"/>
            <a:ext cx="1510760" cy="253992"/>
          </a:xfrm>
          <a:prstGeom prst="rect">
            <a:avLst/>
          </a:prstGeom>
        </p:spPr>
        <p:txBody>
          <a:bodyPr anchor="t" rtlCol="false" tIns="0" lIns="0" bIns="0" rIns="0">
            <a:spAutoFit/>
          </a:bodyPr>
          <a:lstStyle/>
          <a:p>
            <a:pPr algn="l">
              <a:lnSpc>
                <a:spcPts val="1904"/>
              </a:lnSpc>
            </a:pPr>
            <a:r>
              <a:rPr lang="en-US" sz="1490">
                <a:solidFill>
                  <a:srgbClr val="609DFF"/>
                </a:solidFill>
                <a:latin typeface="Merriweather"/>
                <a:ea typeface="Merriweather"/>
                <a:cs typeface="Merriweather"/>
                <a:sym typeface="Merriweather"/>
              </a:rPr>
              <a:t>FUTURE VISION</a:t>
            </a:r>
          </a:p>
        </p:txBody>
      </p:sp>
      <p:sp>
        <p:nvSpPr>
          <p:cNvPr name="TextBox 10" id="10"/>
          <p:cNvSpPr txBox="true"/>
          <p:nvPr/>
        </p:nvSpPr>
        <p:spPr>
          <a:xfrm rot="0">
            <a:off x="2361457" y="2000107"/>
            <a:ext cx="8217846" cy="586378"/>
          </a:xfrm>
          <a:prstGeom prst="rect">
            <a:avLst/>
          </a:prstGeom>
        </p:spPr>
        <p:txBody>
          <a:bodyPr anchor="t" rtlCol="false" tIns="0" lIns="0" bIns="0" rIns="0">
            <a:spAutoFit/>
          </a:bodyPr>
          <a:lstStyle/>
          <a:p>
            <a:pPr algn="l">
              <a:lnSpc>
                <a:spcPts val="4437"/>
              </a:lnSpc>
            </a:pPr>
            <a:r>
              <a:rPr lang="en-US" sz="3562">
                <a:solidFill>
                  <a:srgbClr val="F5F0F0"/>
                </a:solidFill>
                <a:latin typeface="Merriweather"/>
                <a:ea typeface="Merriweather"/>
                <a:cs typeface="Merriweather"/>
                <a:sym typeface="Merriweather"/>
              </a:rPr>
              <a:t>Potential Enhancements &amp; Next Steps</a:t>
            </a:r>
          </a:p>
        </p:txBody>
      </p:sp>
      <p:grpSp>
        <p:nvGrpSpPr>
          <p:cNvPr name="Group 11" id="11"/>
          <p:cNvGrpSpPr/>
          <p:nvPr/>
        </p:nvGrpSpPr>
        <p:grpSpPr>
          <a:xfrm rot="0">
            <a:off x="2307977" y="3552682"/>
            <a:ext cx="7248820" cy="3181941"/>
            <a:chOff x="0" y="0"/>
            <a:chExt cx="9665094" cy="4242587"/>
          </a:xfrm>
        </p:grpSpPr>
        <p:sp>
          <p:nvSpPr>
            <p:cNvPr name="Freeform 12" id="12" descr="preencoded.png"/>
            <p:cNvSpPr/>
            <p:nvPr/>
          </p:nvSpPr>
          <p:spPr>
            <a:xfrm flipH="false" flipV="false" rot="0">
              <a:off x="0" y="0"/>
              <a:ext cx="9665081" cy="4242562"/>
            </a:xfrm>
            <a:custGeom>
              <a:avLst/>
              <a:gdLst/>
              <a:ahLst/>
              <a:cxnLst/>
              <a:rect r="r" b="b" t="t" l="l"/>
              <a:pathLst>
                <a:path h="4242562" w="9665081">
                  <a:moveTo>
                    <a:pt x="0" y="0"/>
                  </a:moveTo>
                  <a:lnTo>
                    <a:pt x="9665081" y="0"/>
                  </a:lnTo>
                  <a:lnTo>
                    <a:pt x="9665081" y="4242562"/>
                  </a:lnTo>
                  <a:lnTo>
                    <a:pt x="0" y="4242562"/>
                  </a:lnTo>
                  <a:lnTo>
                    <a:pt x="0" y="0"/>
                  </a:lnTo>
                  <a:close/>
                </a:path>
              </a:pathLst>
            </a:custGeom>
            <a:blipFill>
              <a:blip r:embed="rId6"/>
              <a:stretch>
                <a:fillRect l="-7" t="0" r="-7" b="0"/>
              </a:stretch>
            </a:blipFill>
          </p:spPr>
        </p:sp>
      </p:grpSp>
      <p:sp>
        <p:nvSpPr>
          <p:cNvPr name="TextBox 13" id="13"/>
          <p:cNvSpPr txBox="true"/>
          <p:nvPr/>
        </p:nvSpPr>
        <p:spPr>
          <a:xfrm rot="0">
            <a:off x="4678394" y="6065463"/>
            <a:ext cx="1270616" cy="402231"/>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Real-time Integration</a:t>
            </a:r>
          </a:p>
        </p:txBody>
      </p:sp>
      <p:sp>
        <p:nvSpPr>
          <p:cNvPr name="TextBox 14" id="14"/>
          <p:cNvSpPr txBox="true"/>
          <p:nvPr/>
        </p:nvSpPr>
        <p:spPr>
          <a:xfrm rot="0">
            <a:off x="4678394" y="6542589"/>
            <a:ext cx="1270616" cy="105632"/>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Ingest live data feeds</a:t>
            </a:r>
          </a:p>
        </p:txBody>
      </p:sp>
      <p:sp>
        <p:nvSpPr>
          <p:cNvPr name="TextBox 15" id="15"/>
          <p:cNvSpPr txBox="true"/>
          <p:nvPr/>
        </p:nvSpPr>
        <p:spPr>
          <a:xfrm rot="0">
            <a:off x="8245888" y="5695559"/>
            <a:ext cx="1270616" cy="598580"/>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Advanced Recommendations</a:t>
            </a:r>
          </a:p>
        </p:txBody>
      </p:sp>
      <p:sp>
        <p:nvSpPr>
          <p:cNvPr name="TextBox 16" id="16"/>
          <p:cNvSpPr txBox="true"/>
          <p:nvPr/>
        </p:nvSpPr>
        <p:spPr>
          <a:xfrm rot="0">
            <a:off x="8245888" y="6369034"/>
            <a:ext cx="1270616" cy="230314"/>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Deliver personalized actions</a:t>
            </a:r>
          </a:p>
        </p:txBody>
      </p:sp>
      <p:sp>
        <p:nvSpPr>
          <p:cNvPr name="TextBox 17" id="17"/>
          <p:cNvSpPr txBox="true"/>
          <p:nvPr/>
        </p:nvSpPr>
        <p:spPr>
          <a:xfrm rot="0">
            <a:off x="6472609" y="4139355"/>
            <a:ext cx="1270616" cy="402231"/>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Predictive Analytics</a:t>
            </a:r>
          </a:p>
        </p:txBody>
      </p:sp>
      <p:sp>
        <p:nvSpPr>
          <p:cNvPr name="TextBox 18" id="18"/>
          <p:cNvSpPr txBox="true"/>
          <p:nvPr/>
        </p:nvSpPr>
        <p:spPr>
          <a:xfrm rot="0">
            <a:off x="6472609" y="4616491"/>
            <a:ext cx="1270616" cy="230314"/>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Forecast demand and trends</a:t>
            </a:r>
          </a:p>
        </p:txBody>
      </p:sp>
      <p:sp>
        <p:nvSpPr>
          <p:cNvPr name="TextBox 19" id="19"/>
          <p:cNvSpPr txBox="true"/>
          <p:nvPr/>
        </p:nvSpPr>
        <p:spPr>
          <a:xfrm rot="0">
            <a:off x="2498855" y="7191823"/>
            <a:ext cx="7248820" cy="480422"/>
          </a:xfrm>
          <a:prstGeom prst="rect">
            <a:avLst/>
          </a:prstGeom>
        </p:spPr>
        <p:txBody>
          <a:bodyPr anchor="t" rtlCol="false" tIns="0" lIns="0" bIns="0" rIns="0">
            <a:spAutoFit/>
          </a:bodyPr>
          <a:lstStyle/>
          <a:p>
            <a:pPr algn="l">
              <a:lnSpc>
                <a:spcPts val="1812"/>
              </a:lnSpc>
            </a:pPr>
            <a:r>
              <a:rPr lang="en-US" sz="1375">
                <a:solidFill>
                  <a:srgbClr val="E2E6E9"/>
                </a:solidFill>
                <a:latin typeface="Merriweather"/>
                <a:ea typeface="Merriweather"/>
                <a:cs typeface="Merriweather"/>
                <a:sym typeface="Merriweather"/>
              </a:rPr>
              <a:t>Strategic enhancements will transform this analytical foundation into a dynamic, predictive system.</a:t>
            </a:r>
          </a:p>
        </p:txBody>
      </p:sp>
      <p:grpSp>
        <p:nvGrpSpPr>
          <p:cNvPr name="Group 20" id="20"/>
          <p:cNvGrpSpPr/>
          <p:nvPr/>
        </p:nvGrpSpPr>
        <p:grpSpPr>
          <a:xfrm rot="0">
            <a:off x="11168953" y="2859842"/>
            <a:ext cx="4258970" cy="1985849"/>
            <a:chOff x="0" y="0"/>
            <a:chExt cx="4957166" cy="2311400"/>
          </a:xfrm>
        </p:grpSpPr>
        <p:sp>
          <p:nvSpPr>
            <p:cNvPr name="Freeform 21" id="21"/>
            <p:cNvSpPr/>
            <p:nvPr/>
          </p:nvSpPr>
          <p:spPr>
            <a:xfrm flipH="false" flipV="false" rot="0">
              <a:off x="12700" y="12700"/>
              <a:ext cx="4931791" cy="2286000"/>
            </a:xfrm>
            <a:custGeom>
              <a:avLst/>
              <a:gdLst/>
              <a:ahLst/>
              <a:cxnLst/>
              <a:rect r="r" b="b" t="t" l="l"/>
              <a:pathLst>
                <a:path h="2286000" w="4931791">
                  <a:moveTo>
                    <a:pt x="0" y="121920"/>
                  </a:moveTo>
                  <a:cubicBezTo>
                    <a:pt x="0" y="54610"/>
                    <a:pt x="54864" y="0"/>
                    <a:pt x="122682" y="0"/>
                  </a:cubicBezTo>
                  <a:lnTo>
                    <a:pt x="4809109" y="0"/>
                  </a:lnTo>
                  <a:cubicBezTo>
                    <a:pt x="4876800" y="0"/>
                    <a:pt x="4931791" y="54610"/>
                    <a:pt x="4931791" y="121920"/>
                  </a:cubicBezTo>
                  <a:lnTo>
                    <a:pt x="4931791" y="2164080"/>
                  </a:lnTo>
                  <a:cubicBezTo>
                    <a:pt x="4931791" y="2231390"/>
                    <a:pt x="4876927" y="2286000"/>
                    <a:pt x="4809109" y="2286000"/>
                  </a:cubicBezTo>
                  <a:lnTo>
                    <a:pt x="122682" y="2286000"/>
                  </a:lnTo>
                  <a:cubicBezTo>
                    <a:pt x="54864" y="2286000"/>
                    <a:pt x="0" y="2231390"/>
                    <a:pt x="0" y="2164080"/>
                  </a:cubicBezTo>
                  <a:close/>
                </a:path>
              </a:pathLst>
            </a:custGeom>
            <a:solidFill>
              <a:srgbClr val="09151A">
                <a:alpha val="90196"/>
              </a:srgbClr>
            </a:solidFill>
          </p:spPr>
        </p:sp>
        <p:sp>
          <p:nvSpPr>
            <p:cNvPr name="Freeform 22" id="22"/>
            <p:cNvSpPr/>
            <p:nvPr/>
          </p:nvSpPr>
          <p:spPr>
            <a:xfrm flipH="false" flipV="false" rot="0">
              <a:off x="0" y="0"/>
              <a:ext cx="4957191" cy="2311400"/>
            </a:xfrm>
            <a:custGeom>
              <a:avLst/>
              <a:gdLst/>
              <a:ahLst/>
              <a:cxnLst/>
              <a:rect r="r" b="b" t="t" l="l"/>
              <a:pathLst>
                <a:path h="2311400" w="4957191">
                  <a:moveTo>
                    <a:pt x="0" y="134620"/>
                  </a:moveTo>
                  <a:cubicBezTo>
                    <a:pt x="0" y="60198"/>
                    <a:pt x="60706" y="0"/>
                    <a:pt x="135382" y="0"/>
                  </a:cubicBezTo>
                  <a:lnTo>
                    <a:pt x="4821809" y="0"/>
                  </a:lnTo>
                  <a:lnTo>
                    <a:pt x="4821809" y="12700"/>
                  </a:lnTo>
                  <a:lnTo>
                    <a:pt x="4821809" y="0"/>
                  </a:lnTo>
                  <a:cubicBezTo>
                    <a:pt x="4896485" y="0"/>
                    <a:pt x="4957191" y="60198"/>
                    <a:pt x="4957191" y="134620"/>
                  </a:cubicBezTo>
                  <a:lnTo>
                    <a:pt x="4944491" y="134620"/>
                  </a:lnTo>
                  <a:lnTo>
                    <a:pt x="4957191" y="134620"/>
                  </a:lnTo>
                  <a:lnTo>
                    <a:pt x="4957191" y="2176780"/>
                  </a:lnTo>
                  <a:lnTo>
                    <a:pt x="4944491" y="2176780"/>
                  </a:lnTo>
                  <a:lnTo>
                    <a:pt x="4957191" y="2176780"/>
                  </a:lnTo>
                  <a:cubicBezTo>
                    <a:pt x="4957191" y="2251202"/>
                    <a:pt x="4896485" y="2311400"/>
                    <a:pt x="4821809" y="2311400"/>
                  </a:cubicBezTo>
                  <a:lnTo>
                    <a:pt x="4821809" y="2298700"/>
                  </a:lnTo>
                  <a:lnTo>
                    <a:pt x="4821809" y="2311400"/>
                  </a:lnTo>
                  <a:lnTo>
                    <a:pt x="135382" y="2311400"/>
                  </a:lnTo>
                  <a:lnTo>
                    <a:pt x="135382" y="2298700"/>
                  </a:lnTo>
                  <a:lnTo>
                    <a:pt x="135382" y="2311400"/>
                  </a:lnTo>
                  <a:cubicBezTo>
                    <a:pt x="60706" y="2311400"/>
                    <a:pt x="0" y="2251202"/>
                    <a:pt x="0" y="2176780"/>
                  </a:cubicBezTo>
                  <a:lnTo>
                    <a:pt x="0" y="134620"/>
                  </a:lnTo>
                  <a:lnTo>
                    <a:pt x="12700" y="134620"/>
                  </a:lnTo>
                  <a:lnTo>
                    <a:pt x="0" y="134620"/>
                  </a:lnTo>
                  <a:moveTo>
                    <a:pt x="25400" y="134620"/>
                  </a:moveTo>
                  <a:lnTo>
                    <a:pt x="25400" y="2176780"/>
                  </a:lnTo>
                  <a:lnTo>
                    <a:pt x="12700" y="2176780"/>
                  </a:lnTo>
                  <a:lnTo>
                    <a:pt x="25400" y="2176780"/>
                  </a:lnTo>
                  <a:cubicBezTo>
                    <a:pt x="25400" y="2236978"/>
                    <a:pt x="74549" y="2286000"/>
                    <a:pt x="135382" y="2286000"/>
                  </a:cubicBezTo>
                  <a:lnTo>
                    <a:pt x="4821809" y="2286000"/>
                  </a:lnTo>
                  <a:cubicBezTo>
                    <a:pt x="4882642" y="2286000"/>
                    <a:pt x="4931791" y="2236978"/>
                    <a:pt x="4931791" y="2176780"/>
                  </a:cubicBezTo>
                  <a:lnTo>
                    <a:pt x="4931791" y="134620"/>
                  </a:lnTo>
                  <a:cubicBezTo>
                    <a:pt x="4931791" y="74422"/>
                    <a:pt x="4882642" y="25400"/>
                    <a:pt x="4821809" y="25400"/>
                  </a:cubicBezTo>
                  <a:lnTo>
                    <a:pt x="135382" y="25400"/>
                  </a:lnTo>
                  <a:lnTo>
                    <a:pt x="135382" y="12700"/>
                  </a:lnTo>
                  <a:lnTo>
                    <a:pt x="135382" y="25400"/>
                  </a:lnTo>
                  <a:cubicBezTo>
                    <a:pt x="74549" y="25400"/>
                    <a:pt x="25400" y="74422"/>
                    <a:pt x="25400" y="134620"/>
                  </a:cubicBezTo>
                  <a:close/>
                </a:path>
              </a:pathLst>
            </a:custGeom>
            <a:solidFill>
              <a:srgbClr val="194A99"/>
            </a:solidFill>
          </p:spPr>
        </p:sp>
      </p:grpSp>
      <p:grpSp>
        <p:nvGrpSpPr>
          <p:cNvPr name="Group 23" id="23"/>
          <p:cNvGrpSpPr/>
          <p:nvPr/>
        </p:nvGrpSpPr>
        <p:grpSpPr>
          <a:xfrm rot="0">
            <a:off x="11130858" y="3121666"/>
            <a:ext cx="76200" cy="1714500"/>
            <a:chOff x="0" y="0"/>
            <a:chExt cx="101600" cy="2286000"/>
          </a:xfrm>
        </p:grpSpPr>
        <p:sp>
          <p:nvSpPr>
            <p:cNvPr name="Freeform 24" id="24"/>
            <p:cNvSpPr/>
            <p:nvPr/>
          </p:nvSpPr>
          <p:spPr>
            <a:xfrm flipH="false" flipV="false" rot="0">
              <a:off x="0" y="0"/>
              <a:ext cx="101600" cy="2286000"/>
            </a:xfrm>
            <a:custGeom>
              <a:avLst/>
              <a:gdLst/>
              <a:ahLst/>
              <a:cxnLst/>
              <a:rect r="r" b="b" t="t" l="l"/>
              <a:pathLst>
                <a:path h="2286000" w="101600">
                  <a:moveTo>
                    <a:pt x="0" y="50800"/>
                  </a:moveTo>
                  <a:cubicBezTo>
                    <a:pt x="0" y="22733"/>
                    <a:pt x="22733" y="0"/>
                    <a:pt x="50800" y="0"/>
                  </a:cubicBezTo>
                  <a:cubicBezTo>
                    <a:pt x="78867" y="0"/>
                    <a:pt x="101600" y="22733"/>
                    <a:pt x="101600" y="50800"/>
                  </a:cubicBezTo>
                  <a:lnTo>
                    <a:pt x="101600" y="2235200"/>
                  </a:lnTo>
                  <a:cubicBezTo>
                    <a:pt x="101600" y="2263267"/>
                    <a:pt x="78867" y="2286000"/>
                    <a:pt x="50800" y="2286000"/>
                  </a:cubicBezTo>
                  <a:cubicBezTo>
                    <a:pt x="22733" y="2286000"/>
                    <a:pt x="0" y="2263267"/>
                    <a:pt x="0" y="2235200"/>
                  </a:cubicBezTo>
                  <a:close/>
                </a:path>
              </a:pathLst>
            </a:custGeom>
            <a:solidFill>
              <a:srgbClr val="609DFF"/>
            </a:solidFill>
          </p:spPr>
        </p:sp>
      </p:grpSp>
      <p:sp>
        <p:nvSpPr>
          <p:cNvPr name="TextBox 25" id="25"/>
          <p:cNvSpPr txBox="true"/>
          <p:nvPr/>
        </p:nvSpPr>
        <p:spPr>
          <a:xfrm rot="0">
            <a:off x="11407673" y="3133877"/>
            <a:ext cx="2976858" cy="283664"/>
          </a:xfrm>
          <a:prstGeom prst="rect">
            <a:avLst/>
          </a:prstGeom>
        </p:spPr>
        <p:txBody>
          <a:bodyPr anchor="t" rtlCol="false" tIns="0" lIns="0" bIns="0" rIns="0">
            <a:spAutoFit/>
          </a:bodyPr>
          <a:lstStyle/>
          <a:p>
            <a:pPr algn="l">
              <a:lnSpc>
                <a:spcPts val="2187"/>
              </a:lnSpc>
            </a:pPr>
            <a:r>
              <a:rPr lang="en-US" sz="1750">
                <a:solidFill>
                  <a:srgbClr val="E2E6E9"/>
                </a:solidFill>
                <a:latin typeface="Merriweather"/>
                <a:ea typeface="Merriweather"/>
                <a:cs typeface="Merriweather"/>
                <a:sym typeface="Merriweather"/>
              </a:rPr>
              <a:t>Real-Time Data Integration</a:t>
            </a:r>
          </a:p>
        </p:txBody>
      </p:sp>
      <p:sp>
        <p:nvSpPr>
          <p:cNvPr name="TextBox 26" id="26"/>
          <p:cNvSpPr txBox="true"/>
          <p:nvPr/>
        </p:nvSpPr>
        <p:spPr>
          <a:xfrm rot="0">
            <a:off x="11407673" y="3608185"/>
            <a:ext cx="3574426" cy="1027366"/>
          </a:xfrm>
          <a:prstGeom prst="rect">
            <a:avLst/>
          </a:prstGeom>
        </p:spPr>
        <p:txBody>
          <a:bodyPr anchor="t" rtlCol="false" tIns="0" lIns="0" bIns="0" rIns="0">
            <a:spAutoFit/>
          </a:bodyPr>
          <a:lstStyle/>
          <a:p>
            <a:pPr algn="l">
              <a:lnSpc>
                <a:spcPts val="1999"/>
              </a:lnSpc>
            </a:pPr>
            <a:r>
              <a:rPr lang="en-US" sz="1516">
                <a:solidFill>
                  <a:srgbClr val="E2E6E9"/>
                </a:solidFill>
                <a:latin typeface="Merriweather"/>
                <a:ea typeface="Merriweather"/>
                <a:cs typeface="Merriweather"/>
                <a:sym typeface="Merriweather"/>
              </a:rPr>
              <a:t>Incorporate live data feeds to enable dynamic monitoring of restaurant performance and immediate trend detection.</a:t>
            </a:r>
          </a:p>
        </p:txBody>
      </p:sp>
      <p:grpSp>
        <p:nvGrpSpPr>
          <p:cNvPr name="Group 27" id="27"/>
          <p:cNvGrpSpPr/>
          <p:nvPr/>
        </p:nvGrpSpPr>
        <p:grpSpPr>
          <a:xfrm rot="0">
            <a:off x="11168953" y="5142490"/>
            <a:ext cx="4240796" cy="1714243"/>
            <a:chOff x="0" y="0"/>
            <a:chExt cx="4957166" cy="2003819"/>
          </a:xfrm>
        </p:grpSpPr>
        <p:sp>
          <p:nvSpPr>
            <p:cNvPr name="Freeform 28" id="28"/>
            <p:cNvSpPr/>
            <p:nvPr/>
          </p:nvSpPr>
          <p:spPr>
            <a:xfrm flipH="false" flipV="false" rot="0">
              <a:off x="12700" y="12700"/>
              <a:ext cx="4931791" cy="1978406"/>
            </a:xfrm>
            <a:custGeom>
              <a:avLst/>
              <a:gdLst/>
              <a:ahLst/>
              <a:cxnLst/>
              <a:rect r="r" b="b" t="t" l="l"/>
              <a:pathLst>
                <a:path h="1978406" w="4931791">
                  <a:moveTo>
                    <a:pt x="0" y="121920"/>
                  </a:moveTo>
                  <a:cubicBezTo>
                    <a:pt x="0" y="54610"/>
                    <a:pt x="54991" y="0"/>
                    <a:pt x="122809" y="0"/>
                  </a:cubicBezTo>
                  <a:lnTo>
                    <a:pt x="4808982" y="0"/>
                  </a:lnTo>
                  <a:cubicBezTo>
                    <a:pt x="4876800" y="0"/>
                    <a:pt x="4931791" y="54610"/>
                    <a:pt x="4931791" y="121920"/>
                  </a:cubicBezTo>
                  <a:lnTo>
                    <a:pt x="4931791" y="1856486"/>
                  </a:lnTo>
                  <a:cubicBezTo>
                    <a:pt x="4931791" y="1923796"/>
                    <a:pt x="4876800" y="1978406"/>
                    <a:pt x="4808982" y="1978406"/>
                  </a:cubicBezTo>
                  <a:lnTo>
                    <a:pt x="122809" y="1978406"/>
                  </a:lnTo>
                  <a:cubicBezTo>
                    <a:pt x="54991" y="1978406"/>
                    <a:pt x="0" y="1923796"/>
                    <a:pt x="0" y="1856486"/>
                  </a:cubicBezTo>
                  <a:close/>
                </a:path>
              </a:pathLst>
            </a:custGeom>
            <a:solidFill>
              <a:srgbClr val="09151A">
                <a:alpha val="90196"/>
              </a:srgbClr>
            </a:solidFill>
          </p:spPr>
        </p:sp>
        <p:sp>
          <p:nvSpPr>
            <p:cNvPr name="Freeform 29" id="29"/>
            <p:cNvSpPr/>
            <p:nvPr/>
          </p:nvSpPr>
          <p:spPr>
            <a:xfrm flipH="false" flipV="false" rot="0">
              <a:off x="0" y="0"/>
              <a:ext cx="4957191" cy="2003806"/>
            </a:xfrm>
            <a:custGeom>
              <a:avLst/>
              <a:gdLst/>
              <a:ahLst/>
              <a:cxnLst/>
              <a:rect r="r" b="b" t="t" l="l"/>
              <a:pathLst>
                <a:path h="2003806" w="4957191">
                  <a:moveTo>
                    <a:pt x="0" y="134620"/>
                  </a:moveTo>
                  <a:cubicBezTo>
                    <a:pt x="0" y="60198"/>
                    <a:pt x="60833" y="0"/>
                    <a:pt x="135509" y="0"/>
                  </a:cubicBezTo>
                  <a:lnTo>
                    <a:pt x="4821682" y="0"/>
                  </a:lnTo>
                  <a:lnTo>
                    <a:pt x="4821682" y="12700"/>
                  </a:lnTo>
                  <a:lnTo>
                    <a:pt x="4821682" y="0"/>
                  </a:lnTo>
                  <a:cubicBezTo>
                    <a:pt x="4896485" y="0"/>
                    <a:pt x="4957191" y="60198"/>
                    <a:pt x="4957191" y="134620"/>
                  </a:cubicBezTo>
                  <a:lnTo>
                    <a:pt x="4944491" y="134620"/>
                  </a:lnTo>
                  <a:lnTo>
                    <a:pt x="4957191" y="134620"/>
                  </a:lnTo>
                  <a:lnTo>
                    <a:pt x="4957191" y="1869186"/>
                  </a:lnTo>
                  <a:lnTo>
                    <a:pt x="4944491" y="1869186"/>
                  </a:lnTo>
                  <a:lnTo>
                    <a:pt x="4957191" y="1869186"/>
                  </a:lnTo>
                  <a:cubicBezTo>
                    <a:pt x="4957191" y="1943608"/>
                    <a:pt x="4896358" y="2003806"/>
                    <a:pt x="4821682" y="2003806"/>
                  </a:cubicBezTo>
                  <a:lnTo>
                    <a:pt x="4821682" y="1991106"/>
                  </a:lnTo>
                  <a:lnTo>
                    <a:pt x="4821682" y="2003806"/>
                  </a:lnTo>
                  <a:lnTo>
                    <a:pt x="135509" y="2003806"/>
                  </a:lnTo>
                  <a:lnTo>
                    <a:pt x="135509" y="1991106"/>
                  </a:lnTo>
                  <a:lnTo>
                    <a:pt x="135509" y="2003806"/>
                  </a:lnTo>
                  <a:cubicBezTo>
                    <a:pt x="60833" y="2003806"/>
                    <a:pt x="0" y="1943608"/>
                    <a:pt x="0" y="1869186"/>
                  </a:cubicBezTo>
                  <a:lnTo>
                    <a:pt x="0" y="134620"/>
                  </a:lnTo>
                  <a:lnTo>
                    <a:pt x="12700" y="134620"/>
                  </a:lnTo>
                  <a:lnTo>
                    <a:pt x="0" y="134620"/>
                  </a:lnTo>
                  <a:moveTo>
                    <a:pt x="25400" y="134620"/>
                  </a:moveTo>
                  <a:lnTo>
                    <a:pt x="25400" y="1869186"/>
                  </a:lnTo>
                  <a:lnTo>
                    <a:pt x="12700" y="1869186"/>
                  </a:lnTo>
                  <a:lnTo>
                    <a:pt x="25400" y="1869186"/>
                  </a:lnTo>
                  <a:cubicBezTo>
                    <a:pt x="25400" y="1929384"/>
                    <a:pt x="74676" y="1978406"/>
                    <a:pt x="135509" y="1978406"/>
                  </a:cubicBezTo>
                  <a:lnTo>
                    <a:pt x="4821682" y="1978406"/>
                  </a:lnTo>
                  <a:cubicBezTo>
                    <a:pt x="4882642" y="1978406"/>
                    <a:pt x="4931791" y="1929384"/>
                    <a:pt x="4931791" y="1869186"/>
                  </a:cubicBezTo>
                  <a:lnTo>
                    <a:pt x="4931791" y="134620"/>
                  </a:lnTo>
                  <a:cubicBezTo>
                    <a:pt x="4931791" y="74422"/>
                    <a:pt x="4882515" y="25400"/>
                    <a:pt x="4821682" y="25400"/>
                  </a:cubicBezTo>
                  <a:lnTo>
                    <a:pt x="135509" y="25400"/>
                  </a:lnTo>
                  <a:lnTo>
                    <a:pt x="135509" y="12700"/>
                  </a:lnTo>
                  <a:lnTo>
                    <a:pt x="135509" y="25400"/>
                  </a:lnTo>
                  <a:cubicBezTo>
                    <a:pt x="74676" y="25400"/>
                    <a:pt x="25400" y="74422"/>
                    <a:pt x="25400" y="134620"/>
                  </a:cubicBezTo>
                  <a:close/>
                </a:path>
              </a:pathLst>
            </a:custGeom>
            <a:solidFill>
              <a:srgbClr val="194A99"/>
            </a:solidFill>
          </p:spPr>
        </p:sp>
      </p:grpSp>
      <p:grpSp>
        <p:nvGrpSpPr>
          <p:cNvPr name="Group 30" id="30"/>
          <p:cNvGrpSpPr/>
          <p:nvPr/>
        </p:nvGrpSpPr>
        <p:grpSpPr>
          <a:xfrm rot="0">
            <a:off x="11130858" y="5285484"/>
            <a:ext cx="76200" cy="1483814"/>
            <a:chOff x="0" y="0"/>
            <a:chExt cx="101600" cy="1978419"/>
          </a:xfrm>
        </p:grpSpPr>
        <p:sp>
          <p:nvSpPr>
            <p:cNvPr name="Freeform 31" id="31"/>
            <p:cNvSpPr/>
            <p:nvPr/>
          </p:nvSpPr>
          <p:spPr>
            <a:xfrm flipH="false" flipV="false" rot="0">
              <a:off x="0" y="0"/>
              <a:ext cx="101600" cy="1978406"/>
            </a:xfrm>
            <a:custGeom>
              <a:avLst/>
              <a:gdLst/>
              <a:ahLst/>
              <a:cxnLst/>
              <a:rect r="r" b="b" t="t" l="l"/>
              <a:pathLst>
                <a:path h="1978406" w="101600">
                  <a:moveTo>
                    <a:pt x="0" y="50800"/>
                  </a:moveTo>
                  <a:cubicBezTo>
                    <a:pt x="0" y="22733"/>
                    <a:pt x="22733" y="0"/>
                    <a:pt x="50800" y="0"/>
                  </a:cubicBezTo>
                  <a:cubicBezTo>
                    <a:pt x="78867" y="0"/>
                    <a:pt x="101600" y="22733"/>
                    <a:pt x="101600" y="50800"/>
                  </a:cubicBezTo>
                  <a:lnTo>
                    <a:pt x="101600" y="1927606"/>
                  </a:lnTo>
                  <a:cubicBezTo>
                    <a:pt x="101600" y="1955673"/>
                    <a:pt x="78867" y="1978406"/>
                    <a:pt x="50800" y="1978406"/>
                  </a:cubicBezTo>
                  <a:cubicBezTo>
                    <a:pt x="22733" y="1978406"/>
                    <a:pt x="0" y="1955673"/>
                    <a:pt x="0" y="1927606"/>
                  </a:cubicBezTo>
                  <a:close/>
                </a:path>
              </a:pathLst>
            </a:custGeom>
            <a:solidFill>
              <a:srgbClr val="609DFF"/>
            </a:solidFill>
          </p:spPr>
        </p:sp>
      </p:grpSp>
      <p:sp>
        <p:nvSpPr>
          <p:cNvPr name="TextBox 32" id="32"/>
          <p:cNvSpPr txBox="true"/>
          <p:nvPr/>
        </p:nvSpPr>
        <p:spPr>
          <a:xfrm rot="0">
            <a:off x="11407673" y="5386824"/>
            <a:ext cx="2470394" cy="318261"/>
          </a:xfrm>
          <a:prstGeom prst="rect">
            <a:avLst/>
          </a:prstGeom>
        </p:spPr>
        <p:txBody>
          <a:bodyPr anchor="t" rtlCol="false" tIns="0" lIns="0" bIns="0" rIns="0">
            <a:spAutoFit/>
          </a:bodyPr>
          <a:lstStyle/>
          <a:p>
            <a:pPr algn="l">
              <a:lnSpc>
                <a:spcPts val="2380"/>
              </a:lnSpc>
            </a:pPr>
            <a:r>
              <a:rPr lang="en-US" sz="1904">
                <a:solidFill>
                  <a:srgbClr val="E2E6E9"/>
                </a:solidFill>
                <a:latin typeface="Merriweather"/>
                <a:ea typeface="Merriweather"/>
                <a:cs typeface="Merriweather"/>
                <a:sym typeface="Merriweather"/>
              </a:rPr>
              <a:t>Predictive Analytics</a:t>
            </a:r>
          </a:p>
        </p:txBody>
      </p:sp>
      <p:sp>
        <p:nvSpPr>
          <p:cNvPr name="TextBox 33" id="33"/>
          <p:cNvSpPr txBox="true"/>
          <p:nvPr/>
        </p:nvSpPr>
        <p:spPr>
          <a:xfrm rot="0">
            <a:off x="11445778" y="5851333"/>
            <a:ext cx="3686735" cy="796888"/>
          </a:xfrm>
          <a:prstGeom prst="rect">
            <a:avLst/>
          </a:prstGeom>
        </p:spPr>
        <p:txBody>
          <a:bodyPr anchor="t" rtlCol="false" tIns="0" lIns="0" bIns="0" rIns="0">
            <a:spAutoFit/>
          </a:bodyPr>
          <a:lstStyle/>
          <a:p>
            <a:pPr algn="l">
              <a:lnSpc>
                <a:spcPts val="2062"/>
              </a:lnSpc>
            </a:pPr>
            <a:r>
              <a:rPr lang="en-US" sz="1564">
                <a:solidFill>
                  <a:srgbClr val="E2E6E9"/>
                </a:solidFill>
                <a:latin typeface="Merriweather"/>
                <a:ea typeface="Merriweather"/>
                <a:cs typeface="Merriweather"/>
                <a:sym typeface="Merriweather"/>
              </a:rPr>
              <a:t>Implement machine learning models to forecast customer behavior, rating trends, and demand patterns.</a:t>
            </a:r>
          </a:p>
        </p:txBody>
      </p:sp>
      <p:grpSp>
        <p:nvGrpSpPr>
          <p:cNvPr name="Group 34" id="34"/>
          <p:cNvGrpSpPr/>
          <p:nvPr/>
        </p:nvGrpSpPr>
        <p:grpSpPr>
          <a:xfrm rot="0">
            <a:off x="11207058" y="7218016"/>
            <a:ext cx="4202691" cy="1959608"/>
            <a:chOff x="0" y="0"/>
            <a:chExt cx="4957166" cy="2311400"/>
          </a:xfrm>
        </p:grpSpPr>
        <p:sp>
          <p:nvSpPr>
            <p:cNvPr name="Freeform 35" id="35"/>
            <p:cNvSpPr/>
            <p:nvPr/>
          </p:nvSpPr>
          <p:spPr>
            <a:xfrm flipH="false" flipV="false" rot="0">
              <a:off x="12700" y="12700"/>
              <a:ext cx="4931791" cy="2286000"/>
            </a:xfrm>
            <a:custGeom>
              <a:avLst/>
              <a:gdLst/>
              <a:ahLst/>
              <a:cxnLst/>
              <a:rect r="r" b="b" t="t" l="l"/>
              <a:pathLst>
                <a:path h="2286000" w="4931791">
                  <a:moveTo>
                    <a:pt x="0" y="121920"/>
                  </a:moveTo>
                  <a:cubicBezTo>
                    <a:pt x="0" y="54610"/>
                    <a:pt x="54864" y="0"/>
                    <a:pt x="122682" y="0"/>
                  </a:cubicBezTo>
                  <a:lnTo>
                    <a:pt x="4809109" y="0"/>
                  </a:lnTo>
                  <a:cubicBezTo>
                    <a:pt x="4876800" y="0"/>
                    <a:pt x="4931791" y="54610"/>
                    <a:pt x="4931791" y="121920"/>
                  </a:cubicBezTo>
                  <a:lnTo>
                    <a:pt x="4931791" y="2164080"/>
                  </a:lnTo>
                  <a:cubicBezTo>
                    <a:pt x="4931791" y="2231390"/>
                    <a:pt x="4876927" y="2286000"/>
                    <a:pt x="4809109" y="2286000"/>
                  </a:cubicBezTo>
                  <a:lnTo>
                    <a:pt x="122682" y="2286000"/>
                  </a:lnTo>
                  <a:cubicBezTo>
                    <a:pt x="54864" y="2286000"/>
                    <a:pt x="0" y="2231390"/>
                    <a:pt x="0" y="2164080"/>
                  </a:cubicBezTo>
                  <a:close/>
                </a:path>
              </a:pathLst>
            </a:custGeom>
            <a:solidFill>
              <a:srgbClr val="09151A">
                <a:alpha val="90196"/>
              </a:srgbClr>
            </a:solidFill>
          </p:spPr>
        </p:sp>
        <p:sp>
          <p:nvSpPr>
            <p:cNvPr name="Freeform 36" id="36"/>
            <p:cNvSpPr/>
            <p:nvPr/>
          </p:nvSpPr>
          <p:spPr>
            <a:xfrm flipH="false" flipV="false" rot="0">
              <a:off x="0" y="0"/>
              <a:ext cx="4957191" cy="2311400"/>
            </a:xfrm>
            <a:custGeom>
              <a:avLst/>
              <a:gdLst/>
              <a:ahLst/>
              <a:cxnLst/>
              <a:rect r="r" b="b" t="t" l="l"/>
              <a:pathLst>
                <a:path h="2311400" w="4957191">
                  <a:moveTo>
                    <a:pt x="0" y="134620"/>
                  </a:moveTo>
                  <a:cubicBezTo>
                    <a:pt x="0" y="60198"/>
                    <a:pt x="60706" y="0"/>
                    <a:pt x="135382" y="0"/>
                  </a:cubicBezTo>
                  <a:lnTo>
                    <a:pt x="4821809" y="0"/>
                  </a:lnTo>
                  <a:lnTo>
                    <a:pt x="4821809" y="12700"/>
                  </a:lnTo>
                  <a:lnTo>
                    <a:pt x="4821809" y="0"/>
                  </a:lnTo>
                  <a:cubicBezTo>
                    <a:pt x="4896485" y="0"/>
                    <a:pt x="4957191" y="60198"/>
                    <a:pt x="4957191" y="134620"/>
                  </a:cubicBezTo>
                  <a:lnTo>
                    <a:pt x="4944491" y="134620"/>
                  </a:lnTo>
                  <a:lnTo>
                    <a:pt x="4957191" y="134620"/>
                  </a:lnTo>
                  <a:lnTo>
                    <a:pt x="4957191" y="2176780"/>
                  </a:lnTo>
                  <a:lnTo>
                    <a:pt x="4944491" y="2176780"/>
                  </a:lnTo>
                  <a:lnTo>
                    <a:pt x="4957191" y="2176780"/>
                  </a:lnTo>
                  <a:cubicBezTo>
                    <a:pt x="4957191" y="2251202"/>
                    <a:pt x="4896485" y="2311400"/>
                    <a:pt x="4821809" y="2311400"/>
                  </a:cubicBezTo>
                  <a:lnTo>
                    <a:pt x="4821809" y="2298700"/>
                  </a:lnTo>
                  <a:lnTo>
                    <a:pt x="4821809" y="2311400"/>
                  </a:lnTo>
                  <a:lnTo>
                    <a:pt x="135382" y="2311400"/>
                  </a:lnTo>
                  <a:lnTo>
                    <a:pt x="135382" y="2298700"/>
                  </a:lnTo>
                  <a:lnTo>
                    <a:pt x="135382" y="2311400"/>
                  </a:lnTo>
                  <a:cubicBezTo>
                    <a:pt x="60706" y="2311400"/>
                    <a:pt x="0" y="2251202"/>
                    <a:pt x="0" y="2176780"/>
                  </a:cubicBezTo>
                  <a:lnTo>
                    <a:pt x="0" y="134620"/>
                  </a:lnTo>
                  <a:lnTo>
                    <a:pt x="12700" y="134620"/>
                  </a:lnTo>
                  <a:lnTo>
                    <a:pt x="0" y="134620"/>
                  </a:lnTo>
                  <a:moveTo>
                    <a:pt x="25400" y="134620"/>
                  </a:moveTo>
                  <a:lnTo>
                    <a:pt x="25400" y="2176780"/>
                  </a:lnTo>
                  <a:lnTo>
                    <a:pt x="12700" y="2176780"/>
                  </a:lnTo>
                  <a:lnTo>
                    <a:pt x="25400" y="2176780"/>
                  </a:lnTo>
                  <a:cubicBezTo>
                    <a:pt x="25400" y="2236978"/>
                    <a:pt x="74549" y="2286000"/>
                    <a:pt x="135382" y="2286000"/>
                  </a:cubicBezTo>
                  <a:lnTo>
                    <a:pt x="4821809" y="2286000"/>
                  </a:lnTo>
                  <a:cubicBezTo>
                    <a:pt x="4882642" y="2286000"/>
                    <a:pt x="4931791" y="2236978"/>
                    <a:pt x="4931791" y="2176780"/>
                  </a:cubicBezTo>
                  <a:lnTo>
                    <a:pt x="4931791" y="134620"/>
                  </a:lnTo>
                  <a:cubicBezTo>
                    <a:pt x="4931791" y="74422"/>
                    <a:pt x="4882642" y="25400"/>
                    <a:pt x="4821809" y="25400"/>
                  </a:cubicBezTo>
                  <a:lnTo>
                    <a:pt x="135382" y="25400"/>
                  </a:lnTo>
                  <a:lnTo>
                    <a:pt x="135382" y="12700"/>
                  </a:lnTo>
                  <a:lnTo>
                    <a:pt x="135382" y="25400"/>
                  </a:lnTo>
                  <a:cubicBezTo>
                    <a:pt x="74549" y="25400"/>
                    <a:pt x="25400" y="74422"/>
                    <a:pt x="25400" y="134620"/>
                  </a:cubicBezTo>
                  <a:close/>
                </a:path>
              </a:pathLst>
            </a:custGeom>
            <a:solidFill>
              <a:srgbClr val="194A99"/>
            </a:solidFill>
          </p:spPr>
        </p:sp>
      </p:grpSp>
      <p:grpSp>
        <p:nvGrpSpPr>
          <p:cNvPr name="Group 37" id="37"/>
          <p:cNvGrpSpPr/>
          <p:nvPr/>
        </p:nvGrpSpPr>
        <p:grpSpPr>
          <a:xfrm rot="0">
            <a:off x="11168958" y="7340570"/>
            <a:ext cx="76200" cy="1714500"/>
            <a:chOff x="0" y="0"/>
            <a:chExt cx="101600" cy="2286000"/>
          </a:xfrm>
        </p:grpSpPr>
        <p:sp>
          <p:nvSpPr>
            <p:cNvPr name="Freeform 38" id="38"/>
            <p:cNvSpPr/>
            <p:nvPr/>
          </p:nvSpPr>
          <p:spPr>
            <a:xfrm flipH="false" flipV="false" rot="0">
              <a:off x="0" y="0"/>
              <a:ext cx="101600" cy="2286000"/>
            </a:xfrm>
            <a:custGeom>
              <a:avLst/>
              <a:gdLst/>
              <a:ahLst/>
              <a:cxnLst/>
              <a:rect r="r" b="b" t="t" l="l"/>
              <a:pathLst>
                <a:path h="2286000" w="101600">
                  <a:moveTo>
                    <a:pt x="0" y="50800"/>
                  </a:moveTo>
                  <a:cubicBezTo>
                    <a:pt x="0" y="22733"/>
                    <a:pt x="22733" y="0"/>
                    <a:pt x="50800" y="0"/>
                  </a:cubicBezTo>
                  <a:cubicBezTo>
                    <a:pt x="78867" y="0"/>
                    <a:pt x="101600" y="22733"/>
                    <a:pt x="101600" y="50800"/>
                  </a:cubicBezTo>
                  <a:lnTo>
                    <a:pt x="101600" y="2235200"/>
                  </a:lnTo>
                  <a:cubicBezTo>
                    <a:pt x="101600" y="2263267"/>
                    <a:pt x="78867" y="2286000"/>
                    <a:pt x="50800" y="2286000"/>
                  </a:cubicBezTo>
                  <a:cubicBezTo>
                    <a:pt x="22733" y="2286000"/>
                    <a:pt x="0" y="2263267"/>
                    <a:pt x="0" y="2235200"/>
                  </a:cubicBezTo>
                  <a:close/>
                </a:path>
              </a:pathLst>
            </a:custGeom>
            <a:solidFill>
              <a:srgbClr val="609DFF"/>
            </a:solidFill>
          </p:spPr>
        </p:sp>
      </p:grpSp>
      <p:sp>
        <p:nvSpPr>
          <p:cNvPr name="TextBox 39" id="39"/>
          <p:cNvSpPr txBox="true"/>
          <p:nvPr/>
        </p:nvSpPr>
        <p:spPr>
          <a:xfrm rot="0">
            <a:off x="11351519" y="7427021"/>
            <a:ext cx="3233932" cy="298202"/>
          </a:xfrm>
          <a:prstGeom prst="rect">
            <a:avLst/>
          </a:prstGeom>
        </p:spPr>
        <p:txBody>
          <a:bodyPr anchor="t" rtlCol="false" tIns="0" lIns="0" bIns="0" rIns="0">
            <a:spAutoFit/>
          </a:bodyPr>
          <a:lstStyle/>
          <a:p>
            <a:pPr algn="l">
              <a:lnSpc>
                <a:spcPts val="2226"/>
              </a:lnSpc>
            </a:pPr>
            <a:r>
              <a:rPr lang="en-US" sz="1780">
                <a:solidFill>
                  <a:srgbClr val="E2E6E9"/>
                </a:solidFill>
                <a:latin typeface="Merriweather"/>
                <a:ea typeface="Merriweather"/>
                <a:cs typeface="Merriweather"/>
                <a:sym typeface="Merriweather"/>
              </a:rPr>
              <a:t>Advanced Recommendations</a:t>
            </a:r>
          </a:p>
        </p:txBody>
      </p:sp>
      <p:sp>
        <p:nvSpPr>
          <p:cNvPr name="TextBox 40" id="40"/>
          <p:cNvSpPr txBox="true"/>
          <p:nvPr/>
        </p:nvSpPr>
        <p:spPr>
          <a:xfrm rot="0">
            <a:off x="11445778" y="7868098"/>
            <a:ext cx="3686735" cy="1059346"/>
          </a:xfrm>
          <a:prstGeom prst="rect">
            <a:avLst/>
          </a:prstGeom>
        </p:spPr>
        <p:txBody>
          <a:bodyPr anchor="t" rtlCol="false" tIns="0" lIns="0" bIns="0" rIns="0">
            <a:spAutoFit/>
          </a:bodyPr>
          <a:lstStyle/>
          <a:p>
            <a:pPr algn="l">
              <a:lnSpc>
                <a:spcPts val="2062"/>
              </a:lnSpc>
            </a:pPr>
            <a:r>
              <a:rPr lang="en-US" sz="1564">
                <a:solidFill>
                  <a:srgbClr val="E2E6E9"/>
                </a:solidFill>
                <a:latin typeface="Merriweather"/>
                <a:ea typeface="Merriweather"/>
                <a:cs typeface="Merriweather"/>
                <a:sym typeface="Merriweather"/>
              </a:rPr>
              <a:t>Develop intelligent recommendation engines to improve decision-making and performance evaluation accuracy.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862603" y="1813027"/>
            <a:ext cx="9704784" cy="1559423"/>
          </a:xfrm>
          <a:prstGeom prst="rect">
            <a:avLst/>
          </a:prstGeom>
        </p:spPr>
        <p:txBody>
          <a:bodyPr anchor="t" rtlCol="false" tIns="0" lIns="0" bIns="0" rIns="0">
            <a:spAutoFit/>
          </a:bodyPr>
          <a:lstStyle/>
          <a:p>
            <a:pPr algn="l">
              <a:lnSpc>
                <a:spcPts val="6062"/>
              </a:lnSpc>
            </a:pPr>
            <a:r>
              <a:rPr lang="en-US" sz="4812">
                <a:solidFill>
                  <a:srgbClr val="F5F0F0"/>
                </a:solidFill>
                <a:latin typeface="Merriweather"/>
                <a:ea typeface="Merriweather"/>
                <a:cs typeface="Merriweather"/>
                <a:sym typeface="Merriweather"/>
              </a:rPr>
              <a:t>Conclusion: Data-Driven Restaurant Intelligence</a:t>
            </a:r>
          </a:p>
        </p:txBody>
      </p:sp>
      <p:sp>
        <p:nvSpPr>
          <p:cNvPr name="TextBox 11" id="11"/>
          <p:cNvSpPr txBox="true"/>
          <p:nvPr/>
        </p:nvSpPr>
        <p:spPr>
          <a:xfrm rot="0">
            <a:off x="862603" y="3629616"/>
            <a:ext cx="9704784" cy="1811388"/>
          </a:xfrm>
          <a:prstGeom prst="rect">
            <a:avLst/>
          </a:prstGeom>
        </p:spPr>
        <p:txBody>
          <a:bodyPr anchor="t" rtlCol="false" tIns="0" lIns="0" bIns="0" rIns="0">
            <a:spAutoFit/>
          </a:bodyPr>
          <a:lstStyle/>
          <a:p>
            <a:pPr algn="l">
              <a:lnSpc>
                <a:spcPts val="2749"/>
              </a:lnSpc>
            </a:pPr>
            <a:r>
              <a:rPr lang="en-US" sz="1937">
                <a:solidFill>
                  <a:srgbClr val="E2E6E9"/>
                </a:solidFill>
                <a:latin typeface="Merriweather"/>
                <a:ea typeface="Merriweather"/>
                <a:cs typeface="Merriweather"/>
                <a:sym typeface="Merriweather"/>
              </a:rPr>
              <a:t>This project demonstrates how structured restaurant data can be transformed into meaningful insights through effective preprocessing and visualization. By analyzing customer engagement, ratings, cuisine trends, pricing, and service availability, the dashboards provide a comprehensive view of restaurant performance across global markets.</a:t>
            </a:r>
          </a:p>
        </p:txBody>
      </p:sp>
      <p:sp>
        <p:nvSpPr>
          <p:cNvPr name="TextBox 12" id="12"/>
          <p:cNvSpPr txBox="true"/>
          <p:nvPr/>
        </p:nvSpPr>
        <p:spPr>
          <a:xfrm rot="0">
            <a:off x="862603" y="5624360"/>
            <a:ext cx="9704784" cy="1456734"/>
          </a:xfrm>
          <a:prstGeom prst="rect">
            <a:avLst/>
          </a:prstGeom>
        </p:spPr>
        <p:txBody>
          <a:bodyPr anchor="t" rtlCol="false" tIns="0" lIns="0" bIns="0" rIns="0">
            <a:spAutoFit/>
          </a:bodyPr>
          <a:lstStyle/>
          <a:p>
            <a:pPr algn="l">
              <a:lnSpc>
                <a:spcPts val="2749"/>
              </a:lnSpc>
            </a:pPr>
            <a:r>
              <a:rPr lang="en-US" sz="1937">
                <a:solidFill>
                  <a:srgbClr val="E2E6E9"/>
                </a:solidFill>
                <a:latin typeface="Merriweather"/>
                <a:ea typeface="Merriweather"/>
                <a:cs typeface="Merriweather"/>
                <a:sym typeface="Merriweather"/>
              </a:rPr>
              <a:t>The integration of analytical logic with visualization supports data-driven decision-making and strategic prioritization. This work highlights the practical value of business intelligence in understanding real-world performance patterns and improving evaluation processes in the competitive restaurant industry.</a:t>
            </a:r>
          </a:p>
        </p:txBody>
      </p:sp>
      <p:sp>
        <p:nvSpPr>
          <p:cNvPr name="TextBox 13" id="13"/>
          <p:cNvSpPr txBox="true"/>
          <p:nvPr/>
        </p:nvSpPr>
        <p:spPr>
          <a:xfrm rot="0">
            <a:off x="1232297" y="7485907"/>
            <a:ext cx="9335091" cy="747417"/>
          </a:xfrm>
          <a:prstGeom prst="rect">
            <a:avLst/>
          </a:prstGeom>
        </p:spPr>
        <p:txBody>
          <a:bodyPr anchor="t" rtlCol="false" tIns="0" lIns="0" bIns="0" rIns="0">
            <a:spAutoFit/>
          </a:bodyPr>
          <a:lstStyle/>
          <a:p>
            <a:pPr algn="l">
              <a:lnSpc>
                <a:spcPts val="2749"/>
              </a:lnSpc>
            </a:pPr>
            <a:r>
              <a:rPr lang="en-US" sz="1937" b="true">
                <a:solidFill>
                  <a:srgbClr val="E2E6E9"/>
                </a:solidFill>
                <a:latin typeface="Merriweather Bold"/>
                <a:ea typeface="Merriweather Bold"/>
                <a:cs typeface="Merriweather Bold"/>
                <a:sym typeface="Merriweather Bold"/>
              </a:rPr>
              <a:t>Key Takeaway:</a:t>
            </a:r>
            <a:r>
              <a:rPr lang="en-US" sz="1937">
                <a:solidFill>
                  <a:srgbClr val="E2E6E9"/>
                </a:solidFill>
                <a:latin typeface="Merriweather"/>
                <a:ea typeface="Merriweather"/>
                <a:cs typeface="Merriweather"/>
                <a:sym typeface="Merriweather"/>
              </a:rPr>
              <a:t> Combining technical execution with strategic thinking creates actionable insights that drive meaningful business outcomes.</a:t>
            </a:r>
          </a:p>
        </p:txBody>
      </p:sp>
      <p:grpSp>
        <p:nvGrpSpPr>
          <p:cNvPr name="Group 14" id="14"/>
          <p:cNvGrpSpPr/>
          <p:nvPr/>
        </p:nvGrpSpPr>
        <p:grpSpPr>
          <a:xfrm rot="0">
            <a:off x="862603" y="7302551"/>
            <a:ext cx="28575" cy="1152230"/>
            <a:chOff x="0" y="0"/>
            <a:chExt cx="38100" cy="1536306"/>
          </a:xfrm>
        </p:grpSpPr>
        <p:sp>
          <p:nvSpPr>
            <p:cNvPr name="Freeform 15" id="15"/>
            <p:cNvSpPr/>
            <p:nvPr/>
          </p:nvSpPr>
          <p:spPr>
            <a:xfrm flipH="false" flipV="false" rot="0">
              <a:off x="0" y="0"/>
              <a:ext cx="38100" cy="1536319"/>
            </a:xfrm>
            <a:custGeom>
              <a:avLst/>
              <a:gdLst/>
              <a:ahLst/>
              <a:cxnLst/>
              <a:rect r="r" b="b" t="t" l="l"/>
              <a:pathLst>
                <a:path h="1536319" w="38100">
                  <a:moveTo>
                    <a:pt x="0" y="0"/>
                  </a:moveTo>
                  <a:lnTo>
                    <a:pt x="38100" y="0"/>
                  </a:lnTo>
                  <a:lnTo>
                    <a:pt x="38100" y="1536319"/>
                  </a:lnTo>
                  <a:lnTo>
                    <a:pt x="0" y="1536319"/>
                  </a:lnTo>
                  <a:close/>
                </a:path>
              </a:pathLst>
            </a:custGeom>
            <a:solidFill>
              <a:srgbClr val="609DFF"/>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1902914"/>
            <a:ext cx="7713459"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Acknowledgement:</a:t>
            </a:r>
          </a:p>
        </p:txBody>
      </p:sp>
      <p:sp>
        <p:nvSpPr>
          <p:cNvPr name="TextBox 7" id="7"/>
          <p:cNvSpPr txBox="true"/>
          <p:nvPr/>
        </p:nvSpPr>
        <p:spPr>
          <a:xfrm rot="0">
            <a:off x="1028700" y="3560487"/>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I would like to express our heartfelt gratitude to: Infosys Springboard Team– for organizing this valuable internship opportunity. Our Mentor– for her continuous support and feedback.</a:t>
            </a:r>
          </a:p>
        </p:txBody>
      </p:sp>
      <p:sp>
        <p:nvSpPr>
          <p:cNvPr name="TextBox 8" id="8"/>
          <p:cNvSpPr txBox="true"/>
          <p:nvPr/>
        </p:nvSpPr>
        <p:spPr>
          <a:xfrm rot="0">
            <a:off x="1079749" y="5048250"/>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 My Teammates – for collaboration, encouragement, and insights This internship has been a significant step in our professional growth and technical journey. </a:t>
            </a:r>
          </a:p>
        </p:txBody>
      </p:sp>
      <p:sp>
        <p:nvSpPr>
          <p:cNvPr name="TextBox 9" id="9"/>
          <p:cNvSpPr txBox="true"/>
          <p:nvPr/>
        </p:nvSpPr>
        <p:spPr>
          <a:xfrm rot="0">
            <a:off x="1130798" y="6540103"/>
            <a:ext cx="16128502" cy="588759"/>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References:</a:t>
            </a:r>
          </a:p>
        </p:txBody>
      </p:sp>
      <p:sp>
        <p:nvSpPr>
          <p:cNvPr name="TextBox 10" id="10"/>
          <p:cNvSpPr txBox="true"/>
          <p:nvPr/>
        </p:nvSpPr>
        <p:spPr>
          <a:xfrm rot="0">
            <a:off x="1079749" y="7538437"/>
            <a:ext cx="16128502" cy="936712"/>
          </a:xfrm>
          <a:prstGeom prst="rect">
            <a:avLst/>
          </a:prstGeom>
        </p:spPr>
        <p:txBody>
          <a:bodyPr anchor="t" rtlCol="false" tIns="0" lIns="0" bIns="0" rIns="0">
            <a:spAutoFit/>
          </a:bodyPr>
          <a:lstStyle/>
          <a:p>
            <a:pPr algn="l">
              <a:lnSpc>
                <a:spcPts val="3873"/>
              </a:lnSpc>
            </a:pPr>
            <a:r>
              <a:rPr lang="en-US" sz="2375">
                <a:solidFill>
                  <a:srgbClr val="E2E6E9"/>
                </a:solidFill>
                <a:latin typeface="Merriweather"/>
                <a:ea typeface="Merriweather"/>
                <a:cs typeface="Merriweather"/>
                <a:sym typeface="Merriweather"/>
              </a:rPr>
              <a:t>Microsoft Power BI Documentation </a:t>
            </a:r>
          </a:p>
          <a:p>
            <a:pPr algn="l">
              <a:lnSpc>
                <a:spcPts val="3875"/>
              </a:lnSpc>
            </a:pPr>
            <a:r>
              <a:rPr lang="en-US" sz="2375">
                <a:solidFill>
                  <a:srgbClr val="E2E6E9"/>
                </a:solidFill>
                <a:latin typeface="Merriweather"/>
                <a:ea typeface="Merriweather"/>
                <a:cs typeface="Merriweather"/>
                <a:sym typeface="Merriweather"/>
              </a:rPr>
              <a:t>Infosys Springboard Virtual Internship course materials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5862538" y="4406104"/>
            <a:ext cx="7713459"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1006231" y="1127674"/>
            <a:ext cx="3169107" cy="864929"/>
            <a:chOff x="0" y="0"/>
            <a:chExt cx="2577503" cy="703466"/>
          </a:xfrm>
        </p:grpSpPr>
        <p:sp>
          <p:nvSpPr>
            <p:cNvPr name="Freeform 11" id="11"/>
            <p:cNvSpPr/>
            <p:nvPr/>
          </p:nvSpPr>
          <p:spPr>
            <a:xfrm flipH="false" flipV="false" rot="0">
              <a:off x="0" y="0"/>
              <a:ext cx="2577465" cy="703453"/>
            </a:xfrm>
            <a:custGeom>
              <a:avLst/>
              <a:gdLst/>
              <a:ahLst/>
              <a:cxnLst/>
              <a:rect r="r" b="b" t="t" l="l"/>
              <a:pathLst>
                <a:path h="703453" w="2577465">
                  <a:moveTo>
                    <a:pt x="0" y="128778"/>
                  </a:moveTo>
                  <a:cubicBezTo>
                    <a:pt x="0" y="57658"/>
                    <a:pt x="57658" y="0"/>
                    <a:pt x="128778" y="0"/>
                  </a:cubicBezTo>
                  <a:lnTo>
                    <a:pt x="2448687" y="0"/>
                  </a:lnTo>
                  <a:cubicBezTo>
                    <a:pt x="2519807" y="0"/>
                    <a:pt x="2577465" y="57658"/>
                    <a:pt x="2577465" y="128778"/>
                  </a:cubicBezTo>
                  <a:lnTo>
                    <a:pt x="2577465" y="574675"/>
                  </a:lnTo>
                  <a:cubicBezTo>
                    <a:pt x="2577465" y="645795"/>
                    <a:pt x="2519807" y="703453"/>
                    <a:pt x="2448687" y="703453"/>
                  </a:cubicBezTo>
                  <a:lnTo>
                    <a:pt x="128778" y="703453"/>
                  </a:lnTo>
                  <a:cubicBezTo>
                    <a:pt x="57658" y="703453"/>
                    <a:pt x="0" y="645795"/>
                    <a:pt x="0" y="574675"/>
                  </a:cubicBezTo>
                  <a:close/>
                </a:path>
              </a:pathLst>
            </a:custGeom>
            <a:solidFill>
              <a:srgbClr val="001D4D"/>
            </a:solidFill>
          </p:spPr>
        </p:sp>
      </p:grpSp>
      <p:sp>
        <p:nvSpPr>
          <p:cNvPr name="TextBox 12" id="12"/>
          <p:cNvSpPr txBox="true"/>
          <p:nvPr/>
        </p:nvSpPr>
        <p:spPr>
          <a:xfrm rot="0">
            <a:off x="1427262" y="1161659"/>
            <a:ext cx="2055798" cy="692184"/>
          </a:xfrm>
          <a:prstGeom prst="rect">
            <a:avLst/>
          </a:prstGeom>
        </p:spPr>
        <p:txBody>
          <a:bodyPr anchor="t" rtlCol="false" tIns="0" lIns="0" bIns="0" rIns="0">
            <a:spAutoFit/>
          </a:bodyPr>
          <a:lstStyle/>
          <a:p>
            <a:pPr algn="l">
              <a:lnSpc>
                <a:spcPts val="4547"/>
              </a:lnSpc>
            </a:pPr>
            <a:r>
              <a:rPr lang="en-US" sz="2893">
                <a:solidFill>
                  <a:srgbClr val="E2E6E9"/>
                </a:solidFill>
                <a:latin typeface="Merriweather"/>
                <a:ea typeface="Merriweather"/>
                <a:cs typeface="Merriweather"/>
                <a:sym typeface="Merriweather"/>
              </a:rPr>
              <a:t>OBJECTIVE</a:t>
            </a:r>
          </a:p>
        </p:txBody>
      </p:sp>
      <p:sp>
        <p:nvSpPr>
          <p:cNvPr name="TextBox 13" id="13"/>
          <p:cNvSpPr txBox="true"/>
          <p:nvPr/>
        </p:nvSpPr>
        <p:spPr>
          <a:xfrm rot="0">
            <a:off x="1006231" y="2763432"/>
            <a:ext cx="8647125" cy="1508249"/>
          </a:xfrm>
          <a:prstGeom prst="rect">
            <a:avLst/>
          </a:prstGeom>
        </p:spPr>
        <p:txBody>
          <a:bodyPr anchor="t" rtlCol="false" tIns="0" lIns="0" bIns="0" rIns="0">
            <a:spAutoFit/>
          </a:bodyPr>
          <a:lstStyle/>
          <a:p>
            <a:pPr algn="l">
              <a:lnSpc>
                <a:spcPts val="6006"/>
              </a:lnSpc>
            </a:pPr>
            <a:r>
              <a:rPr lang="en-US" sz="4783">
                <a:solidFill>
                  <a:srgbClr val="F5F0F0"/>
                </a:solidFill>
                <a:latin typeface="Merriweather"/>
                <a:ea typeface="Merriweather"/>
                <a:cs typeface="Merriweather"/>
                <a:sym typeface="Merriweather"/>
              </a:rPr>
              <a:t>Transforming Restaurant Data Into Strategic Insights</a:t>
            </a:r>
          </a:p>
        </p:txBody>
      </p:sp>
      <p:sp>
        <p:nvSpPr>
          <p:cNvPr name="TextBox 14" id="14"/>
          <p:cNvSpPr txBox="true"/>
          <p:nvPr/>
        </p:nvSpPr>
        <p:spPr>
          <a:xfrm rot="0">
            <a:off x="1006231" y="4793009"/>
            <a:ext cx="9417548" cy="2732189"/>
          </a:xfrm>
          <a:prstGeom prst="rect">
            <a:avLst/>
          </a:prstGeom>
        </p:spPr>
        <p:txBody>
          <a:bodyPr anchor="t" rtlCol="false" tIns="0" lIns="0" bIns="0" rIns="0">
            <a:spAutoFit/>
          </a:bodyPr>
          <a:lstStyle/>
          <a:p>
            <a:pPr algn="l">
              <a:lnSpc>
                <a:spcPts val="3437"/>
              </a:lnSpc>
            </a:pPr>
            <a:r>
              <a:rPr lang="en-US" sz="2249">
                <a:solidFill>
                  <a:srgbClr val="E2E6E9"/>
                </a:solidFill>
                <a:latin typeface="Merriweather"/>
                <a:ea typeface="Merriweather"/>
                <a:cs typeface="Merriweather"/>
                <a:sym typeface="Merriweather"/>
              </a:rPr>
              <a:t>This project analyzes restaurant data to understand customer engagement, rating reliability, cuisine demand, pricing behavior, and service availability using Power BI dashboards. The goal is to transform raw restaurant information into meaningful insights that reveal performance patterns, customer participation trends, and strategic opportunities across global markets.</a:t>
            </a:r>
          </a:p>
        </p:txBody>
      </p:sp>
      <p:sp>
        <p:nvSpPr>
          <p:cNvPr name="TextBox 15" id="15"/>
          <p:cNvSpPr txBox="true"/>
          <p:nvPr/>
        </p:nvSpPr>
        <p:spPr>
          <a:xfrm rot="0">
            <a:off x="1006231" y="7759903"/>
            <a:ext cx="9417548" cy="1399432"/>
          </a:xfrm>
          <a:prstGeom prst="rect">
            <a:avLst/>
          </a:prstGeom>
        </p:spPr>
        <p:txBody>
          <a:bodyPr anchor="t" rtlCol="false" tIns="0" lIns="0" bIns="0" rIns="0">
            <a:spAutoFit/>
          </a:bodyPr>
          <a:lstStyle/>
          <a:p>
            <a:pPr algn="l">
              <a:lnSpc>
                <a:spcPts val="3437"/>
              </a:lnSpc>
            </a:pPr>
            <a:r>
              <a:rPr lang="en-US" sz="2249">
                <a:solidFill>
                  <a:srgbClr val="E2E6E9"/>
                </a:solidFill>
                <a:latin typeface="Merriweather"/>
                <a:ea typeface="Merriweather"/>
                <a:cs typeface="Merriweather"/>
                <a:sym typeface="Merriweather"/>
              </a:rPr>
              <a:t>By combining data preprocessing, visualization, and analytical logic, the project supports informed decision-making and effective restaurant evaluation strategies.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833454" y="1589432"/>
            <a:ext cx="6976785" cy="900546"/>
          </a:xfrm>
          <a:prstGeom prst="rect">
            <a:avLst/>
          </a:prstGeom>
        </p:spPr>
        <p:txBody>
          <a:bodyPr anchor="t" rtlCol="false" tIns="0" lIns="0" bIns="0" rIns="0">
            <a:spAutoFit/>
          </a:bodyPr>
          <a:lstStyle/>
          <a:p>
            <a:pPr algn="l">
              <a:lnSpc>
                <a:spcPts val="6799"/>
              </a:lnSpc>
            </a:pPr>
            <a:r>
              <a:rPr lang="en-US" sz="5425">
                <a:solidFill>
                  <a:srgbClr val="F5F0F0"/>
                </a:solidFill>
                <a:latin typeface="Merriweather"/>
                <a:ea typeface="Merriweather"/>
                <a:cs typeface="Merriweather"/>
                <a:sym typeface="Merriweather"/>
              </a:rPr>
              <a:t>Project Description:</a:t>
            </a:r>
          </a:p>
        </p:txBody>
      </p:sp>
      <p:grpSp>
        <p:nvGrpSpPr>
          <p:cNvPr name="Group 7" id="7"/>
          <p:cNvGrpSpPr/>
          <p:nvPr/>
        </p:nvGrpSpPr>
        <p:grpSpPr>
          <a:xfrm rot="0">
            <a:off x="619374" y="2975372"/>
            <a:ext cx="10587379" cy="5930276"/>
            <a:chOff x="0" y="0"/>
            <a:chExt cx="12833350" cy="7188304"/>
          </a:xfrm>
        </p:grpSpPr>
        <p:sp>
          <p:nvSpPr>
            <p:cNvPr name="Freeform 8" id="8" descr="preencoded.png"/>
            <p:cNvSpPr/>
            <p:nvPr/>
          </p:nvSpPr>
          <p:spPr>
            <a:xfrm flipH="false" flipV="false" rot="0">
              <a:off x="0" y="0"/>
              <a:ext cx="12833350" cy="7188305"/>
            </a:xfrm>
            <a:custGeom>
              <a:avLst/>
              <a:gdLst/>
              <a:ahLst/>
              <a:cxnLst/>
              <a:rect r="r" b="b" t="t" l="l"/>
              <a:pathLst>
                <a:path h="7188305" w="12833350">
                  <a:moveTo>
                    <a:pt x="0" y="0"/>
                  </a:moveTo>
                  <a:lnTo>
                    <a:pt x="12833350" y="0"/>
                  </a:lnTo>
                  <a:lnTo>
                    <a:pt x="12833350" y="7188305"/>
                  </a:lnTo>
                  <a:lnTo>
                    <a:pt x="0" y="7188305"/>
                  </a:lnTo>
                  <a:lnTo>
                    <a:pt x="0" y="0"/>
                  </a:lnTo>
                  <a:close/>
                </a:path>
              </a:pathLst>
            </a:custGeom>
            <a:blipFill>
              <a:blip r:embed="rId4"/>
              <a:stretch>
                <a:fillRect l="-202" t="0" r="-202" b="0"/>
              </a:stretch>
            </a:blipFill>
          </p:spPr>
        </p:sp>
      </p:grpSp>
      <p:sp>
        <p:nvSpPr>
          <p:cNvPr name="TextBox 9" id="9"/>
          <p:cNvSpPr txBox="true"/>
          <p:nvPr/>
        </p:nvSpPr>
        <p:spPr>
          <a:xfrm rot="0">
            <a:off x="11473069" y="2400793"/>
            <a:ext cx="4213613" cy="403188"/>
          </a:xfrm>
          <a:prstGeom prst="rect">
            <a:avLst/>
          </a:prstGeom>
        </p:spPr>
        <p:txBody>
          <a:bodyPr anchor="t" rtlCol="false" tIns="0" lIns="0" bIns="0" rIns="0">
            <a:spAutoFit/>
          </a:bodyPr>
          <a:lstStyle/>
          <a:p>
            <a:pPr algn="l">
              <a:lnSpc>
                <a:spcPts val="3296"/>
              </a:lnSpc>
            </a:pPr>
            <a:r>
              <a:rPr lang="en-US" sz="2594">
                <a:solidFill>
                  <a:srgbClr val="F5F0F0"/>
                </a:solidFill>
                <a:latin typeface="Merriweather"/>
                <a:ea typeface="Merriweather"/>
                <a:cs typeface="Merriweather"/>
                <a:sym typeface="Merriweather"/>
              </a:rPr>
              <a:t>Why a Global Dataset?</a:t>
            </a:r>
          </a:p>
        </p:txBody>
      </p:sp>
      <p:sp>
        <p:nvSpPr>
          <p:cNvPr name="TextBox 10" id="10"/>
          <p:cNvSpPr txBox="true"/>
          <p:nvPr/>
        </p:nvSpPr>
        <p:spPr>
          <a:xfrm rot="0">
            <a:off x="11473069" y="3013530"/>
            <a:ext cx="6045580" cy="3862680"/>
          </a:xfrm>
          <a:prstGeom prst="rect">
            <a:avLst/>
          </a:prstGeom>
        </p:spPr>
        <p:txBody>
          <a:bodyPr anchor="t" rtlCol="false" tIns="0" lIns="0" bIns="0" rIns="0">
            <a:spAutoFit/>
          </a:bodyPr>
          <a:lstStyle/>
          <a:p>
            <a:pPr algn="l">
              <a:lnSpc>
                <a:spcPts val="3308"/>
              </a:lnSpc>
            </a:pPr>
            <a:r>
              <a:rPr lang="en-US" sz="2308">
                <a:solidFill>
                  <a:srgbClr val="E2E6E9"/>
                </a:solidFill>
                <a:latin typeface="Merriweather"/>
                <a:ea typeface="Merriweather"/>
                <a:cs typeface="Merriweather"/>
                <a:sym typeface="Merriweather"/>
              </a:rPr>
              <a:t>A worldwide restaurant dataset was chosen to capture diverse environments, customer preferences, and pricing structures across different regions. This approach enables broader analysis of engagement patterns, rating reliability, cuisine demand, and service availability rather than limiting insights to a single location.</a:t>
            </a:r>
          </a:p>
        </p:txBody>
      </p:sp>
      <p:sp>
        <p:nvSpPr>
          <p:cNvPr name="TextBox 11" id="11"/>
          <p:cNvSpPr txBox="true"/>
          <p:nvPr/>
        </p:nvSpPr>
        <p:spPr>
          <a:xfrm rot="0">
            <a:off x="11473069" y="7086969"/>
            <a:ext cx="6045580" cy="2171331"/>
          </a:xfrm>
          <a:prstGeom prst="rect">
            <a:avLst/>
          </a:prstGeom>
        </p:spPr>
        <p:txBody>
          <a:bodyPr anchor="t" rtlCol="false" tIns="0" lIns="0" bIns="0" rIns="0">
            <a:spAutoFit/>
          </a:bodyPr>
          <a:lstStyle/>
          <a:p>
            <a:pPr algn="l">
              <a:lnSpc>
                <a:spcPts val="3308"/>
              </a:lnSpc>
            </a:pPr>
            <a:r>
              <a:rPr lang="en-US" sz="2308">
                <a:solidFill>
                  <a:srgbClr val="E2E6E9"/>
                </a:solidFill>
                <a:latin typeface="Merriweather"/>
                <a:ea typeface="Merriweather"/>
                <a:cs typeface="Merriweather"/>
                <a:sym typeface="Merriweather"/>
              </a:rPr>
              <a:t>Using Power BI, the data was cleaned and visualized into interactive dashboards that highlight global performance trends and support data-driven decision-making across markets.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1341834"/>
            <a:ext cx="7308056" cy="790280"/>
          </a:xfrm>
          <a:prstGeom prst="rect">
            <a:avLst/>
          </a:prstGeom>
        </p:spPr>
        <p:txBody>
          <a:bodyPr anchor="t" rtlCol="false" tIns="0" lIns="0" bIns="0" rIns="0">
            <a:spAutoFit/>
          </a:bodyPr>
          <a:lstStyle/>
          <a:p>
            <a:pPr algn="l">
              <a:lnSpc>
                <a:spcPts val="6062"/>
              </a:lnSpc>
            </a:pPr>
            <a:r>
              <a:rPr lang="en-US" sz="4812" b="true">
                <a:solidFill>
                  <a:srgbClr val="F5F0F0"/>
                </a:solidFill>
                <a:latin typeface="Merriweather Bold"/>
                <a:ea typeface="Merriweather Bold"/>
                <a:cs typeface="Merriweather Bold"/>
                <a:sym typeface="Merriweather Bold"/>
              </a:rPr>
              <a:t>Top Visualizations Used</a:t>
            </a:r>
          </a:p>
        </p:txBody>
      </p:sp>
      <p:sp>
        <p:nvSpPr>
          <p:cNvPr name="TextBox 7" id="7"/>
          <p:cNvSpPr txBox="true"/>
          <p:nvPr/>
        </p:nvSpPr>
        <p:spPr>
          <a:xfrm rot="0">
            <a:off x="1079744" y="3201438"/>
            <a:ext cx="16128502" cy="588759"/>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 project primarily uses four impactful visualizations to communicate insights effectively:</a:t>
            </a:r>
          </a:p>
        </p:txBody>
      </p:sp>
      <p:sp>
        <p:nvSpPr>
          <p:cNvPr name="TextBox 8" id="8"/>
          <p:cNvSpPr txBox="true"/>
          <p:nvPr/>
        </p:nvSpPr>
        <p:spPr>
          <a:xfrm rot="0">
            <a:off x="1079744" y="4042019"/>
            <a:ext cx="16128502" cy="2393950"/>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Scatter Chart</a:t>
            </a:r>
            <a:r>
              <a:rPr lang="en-US" sz="2375">
                <a:solidFill>
                  <a:srgbClr val="E2E6E9"/>
                </a:solidFill>
                <a:latin typeface="Merriweather"/>
                <a:ea typeface="Merriweather"/>
                <a:cs typeface="Merriweather"/>
                <a:sym typeface="Merriweather"/>
              </a:rPr>
              <a:t> — Used to analyze the relationship between customer votes and ratings, helping evaluate rating reliability.</a:t>
            </a:r>
          </a:p>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Column Chart</a:t>
            </a:r>
            <a:r>
              <a:rPr lang="en-US" sz="2375">
                <a:solidFill>
                  <a:srgbClr val="E2E6E9"/>
                </a:solidFill>
                <a:latin typeface="Merriweather"/>
                <a:ea typeface="Merriweather"/>
                <a:cs typeface="Merriweather"/>
                <a:sym typeface="Merriweather"/>
              </a:rPr>
              <a:t> — Enables clear comparison of restaurant performance across cuisines, cities, and operational categories.</a:t>
            </a:r>
          </a:p>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Line Chart</a:t>
            </a:r>
            <a:r>
              <a:rPr lang="en-US" sz="2375">
                <a:solidFill>
                  <a:srgbClr val="E2E6E9"/>
                </a:solidFill>
                <a:latin typeface="Merriweather"/>
                <a:ea typeface="Merriweather"/>
                <a:cs typeface="Merriweather"/>
                <a:sym typeface="Merriweather"/>
              </a:rPr>
              <a:t> — Highlights trends such as rating stability and engagement progression over vote ranges.</a:t>
            </a:r>
          </a:p>
        </p:txBody>
      </p:sp>
      <p:sp>
        <p:nvSpPr>
          <p:cNvPr name="TextBox 9" id="9"/>
          <p:cNvSpPr txBox="true"/>
          <p:nvPr/>
        </p:nvSpPr>
        <p:spPr>
          <a:xfrm rot="0">
            <a:off x="1028700" y="6946921"/>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These visualizations were selected to represent relationships, comparisons, trends, and distributions in a clear and meaningful way.</a:t>
            </a:r>
          </a:p>
        </p:txBody>
      </p:sp>
      <p:grpSp>
        <p:nvGrpSpPr>
          <p:cNvPr name="Group 10" id="10"/>
          <p:cNvGrpSpPr/>
          <p:nvPr/>
        </p:nvGrpSpPr>
        <p:grpSpPr>
          <a:xfrm rot="0">
            <a:off x="909132" y="1360884"/>
            <a:ext cx="7979408" cy="905113"/>
            <a:chOff x="0" y="0"/>
            <a:chExt cx="6818937" cy="773479"/>
          </a:xfrm>
        </p:grpSpPr>
        <p:sp>
          <p:nvSpPr>
            <p:cNvPr name="Freeform 11" id="11"/>
            <p:cNvSpPr/>
            <p:nvPr/>
          </p:nvSpPr>
          <p:spPr>
            <a:xfrm flipH="false" flipV="false" rot="0">
              <a:off x="0" y="0"/>
              <a:ext cx="6819039" cy="773408"/>
            </a:xfrm>
            <a:custGeom>
              <a:avLst/>
              <a:gdLst/>
              <a:ahLst/>
              <a:cxnLst/>
              <a:rect r="r" b="b" t="t" l="l"/>
              <a:pathLst>
                <a:path h="773408" w="6819039">
                  <a:moveTo>
                    <a:pt x="0" y="150769"/>
                  </a:moveTo>
                  <a:cubicBezTo>
                    <a:pt x="0" y="67307"/>
                    <a:pt x="152352" y="0"/>
                    <a:pt x="340108" y="0"/>
                  </a:cubicBezTo>
                  <a:lnTo>
                    <a:pt x="6479148" y="0"/>
                  </a:lnTo>
                  <a:lnTo>
                    <a:pt x="6479148" y="8974"/>
                  </a:lnTo>
                  <a:lnTo>
                    <a:pt x="6479148" y="0"/>
                  </a:lnTo>
                  <a:cubicBezTo>
                    <a:pt x="6666506" y="0"/>
                    <a:pt x="6819039" y="67307"/>
                    <a:pt x="6819039" y="150769"/>
                  </a:cubicBezTo>
                  <a:lnTo>
                    <a:pt x="6799366" y="150769"/>
                  </a:lnTo>
                  <a:lnTo>
                    <a:pt x="6819039" y="150769"/>
                  </a:lnTo>
                  <a:lnTo>
                    <a:pt x="6819039" y="622639"/>
                  </a:lnTo>
                  <a:lnTo>
                    <a:pt x="6799366" y="622639"/>
                  </a:lnTo>
                  <a:lnTo>
                    <a:pt x="6819039" y="622639"/>
                  </a:lnTo>
                  <a:cubicBezTo>
                    <a:pt x="6819039" y="706100"/>
                    <a:pt x="6666903" y="773408"/>
                    <a:pt x="6479148" y="773408"/>
                  </a:cubicBezTo>
                  <a:lnTo>
                    <a:pt x="6479148" y="764433"/>
                  </a:lnTo>
                  <a:lnTo>
                    <a:pt x="6479148" y="773408"/>
                  </a:lnTo>
                  <a:lnTo>
                    <a:pt x="340108" y="773408"/>
                  </a:lnTo>
                  <a:lnTo>
                    <a:pt x="340108" y="764433"/>
                  </a:lnTo>
                  <a:lnTo>
                    <a:pt x="340108" y="773408"/>
                  </a:lnTo>
                  <a:cubicBezTo>
                    <a:pt x="152352" y="773408"/>
                    <a:pt x="0" y="706100"/>
                    <a:pt x="0" y="622639"/>
                  </a:cubicBezTo>
                  <a:lnTo>
                    <a:pt x="0" y="150769"/>
                  </a:lnTo>
                  <a:lnTo>
                    <a:pt x="19889" y="150769"/>
                  </a:lnTo>
                  <a:lnTo>
                    <a:pt x="0" y="150769"/>
                  </a:lnTo>
                  <a:moveTo>
                    <a:pt x="39779" y="150769"/>
                  </a:moveTo>
                  <a:lnTo>
                    <a:pt x="39779" y="622639"/>
                  </a:lnTo>
                  <a:lnTo>
                    <a:pt x="19889" y="622639"/>
                  </a:lnTo>
                  <a:lnTo>
                    <a:pt x="39779" y="622639"/>
                  </a:lnTo>
                  <a:cubicBezTo>
                    <a:pt x="39779" y="695869"/>
                    <a:pt x="173833" y="755459"/>
                    <a:pt x="340108" y="755459"/>
                  </a:cubicBezTo>
                  <a:lnTo>
                    <a:pt x="6479148" y="755459"/>
                  </a:lnTo>
                  <a:cubicBezTo>
                    <a:pt x="6645422" y="755459"/>
                    <a:pt x="6779477" y="695869"/>
                    <a:pt x="6779477" y="622639"/>
                  </a:cubicBezTo>
                  <a:lnTo>
                    <a:pt x="6779477" y="150769"/>
                  </a:lnTo>
                  <a:cubicBezTo>
                    <a:pt x="6779477" y="77538"/>
                    <a:pt x="6645423" y="17949"/>
                    <a:pt x="6479148" y="17949"/>
                  </a:cubicBezTo>
                  <a:lnTo>
                    <a:pt x="340108" y="17949"/>
                  </a:lnTo>
                  <a:lnTo>
                    <a:pt x="340108" y="8974"/>
                  </a:lnTo>
                  <a:lnTo>
                    <a:pt x="340108" y="17949"/>
                  </a:lnTo>
                  <a:cubicBezTo>
                    <a:pt x="173833" y="17949"/>
                    <a:pt x="39779" y="77538"/>
                    <a:pt x="39779" y="150769"/>
                  </a:cubicBezTo>
                  <a:close/>
                </a:path>
              </a:pathLst>
            </a:custGeom>
            <a:solidFill>
              <a:srgbClr val="609DFF"/>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2136155" y="1095731"/>
            <a:ext cx="2547559" cy="640434"/>
            <a:chOff x="0" y="0"/>
            <a:chExt cx="2177059" cy="547294"/>
          </a:xfrm>
        </p:grpSpPr>
        <p:sp>
          <p:nvSpPr>
            <p:cNvPr name="Freeform 7" id="7"/>
            <p:cNvSpPr/>
            <p:nvPr/>
          </p:nvSpPr>
          <p:spPr>
            <a:xfrm flipH="false" flipV="false" rot="0">
              <a:off x="0" y="0"/>
              <a:ext cx="2177161" cy="547243"/>
            </a:xfrm>
            <a:custGeom>
              <a:avLst/>
              <a:gdLst/>
              <a:ahLst/>
              <a:cxnLst/>
              <a:rect r="r" b="b" t="t" l="l"/>
              <a:pathLst>
                <a:path h="547243" w="2177161">
                  <a:moveTo>
                    <a:pt x="0" y="106680"/>
                  </a:moveTo>
                  <a:cubicBezTo>
                    <a:pt x="0" y="47625"/>
                    <a:pt x="48641" y="0"/>
                    <a:pt x="108585" y="0"/>
                  </a:cubicBezTo>
                  <a:lnTo>
                    <a:pt x="2068576" y="0"/>
                  </a:lnTo>
                  <a:lnTo>
                    <a:pt x="2068576" y="6350"/>
                  </a:lnTo>
                  <a:lnTo>
                    <a:pt x="2068576" y="0"/>
                  </a:lnTo>
                  <a:cubicBezTo>
                    <a:pt x="2128393" y="0"/>
                    <a:pt x="2177161" y="47625"/>
                    <a:pt x="2177161" y="106680"/>
                  </a:cubicBezTo>
                  <a:lnTo>
                    <a:pt x="2170811" y="106680"/>
                  </a:lnTo>
                  <a:lnTo>
                    <a:pt x="2177161" y="106680"/>
                  </a:lnTo>
                  <a:lnTo>
                    <a:pt x="2177161" y="440563"/>
                  </a:lnTo>
                  <a:lnTo>
                    <a:pt x="2170811" y="440563"/>
                  </a:lnTo>
                  <a:lnTo>
                    <a:pt x="2177161" y="440563"/>
                  </a:lnTo>
                  <a:cubicBezTo>
                    <a:pt x="2177161" y="499618"/>
                    <a:pt x="2128520" y="547243"/>
                    <a:pt x="2068576" y="547243"/>
                  </a:cubicBezTo>
                  <a:lnTo>
                    <a:pt x="2068576" y="540893"/>
                  </a:lnTo>
                  <a:lnTo>
                    <a:pt x="2068576" y="547243"/>
                  </a:lnTo>
                  <a:lnTo>
                    <a:pt x="108585" y="547243"/>
                  </a:lnTo>
                  <a:lnTo>
                    <a:pt x="108585" y="540893"/>
                  </a:lnTo>
                  <a:lnTo>
                    <a:pt x="108585" y="547243"/>
                  </a:lnTo>
                  <a:cubicBezTo>
                    <a:pt x="48641" y="547243"/>
                    <a:pt x="0" y="499618"/>
                    <a:pt x="0" y="440563"/>
                  </a:cubicBezTo>
                  <a:lnTo>
                    <a:pt x="0" y="106680"/>
                  </a:lnTo>
                  <a:lnTo>
                    <a:pt x="6350" y="106680"/>
                  </a:lnTo>
                  <a:lnTo>
                    <a:pt x="0" y="106680"/>
                  </a:lnTo>
                  <a:moveTo>
                    <a:pt x="12700" y="106680"/>
                  </a:moveTo>
                  <a:lnTo>
                    <a:pt x="12700" y="440563"/>
                  </a:lnTo>
                  <a:lnTo>
                    <a:pt x="6350" y="440563"/>
                  </a:lnTo>
                  <a:lnTo>
                    <a:pt x="12700" y="440563"/>
                  </a:lnTo>
                  <a:cubicBezTo>
                    <a:pt x="12700" y="492379"/>
                    <a:pt x="55499" y="534543"/>
                    <a:pt x="108585" y="534543"/>
                  </a:cubicBezTo>
                  <a:lnTo>
                    <a:pt x="2068576" y="534543"/>
                  </a:lnTo>
                  <a:cubicBezTo>
                    <a:pt x="2121662" y="534543"/>
                    <a:pt x="2164461" y="492379"/>
                    <a:pt x="2164461" y="440563"/>
                  </a:cubicBezTo>
                  <a:lnTo>
                    <a:pt x="2164461" y="106680"/>
                  </a:lnTo>
                  <a:cubicBezTo>
                    <a:pt x="2164461" y="54864"/>
                    <a:pt x="2121662" y="12700"/>
                    <a:pt x="2068576" y="12700"/>
                  </a:cubicBezTo>
                  <a:lnTo>
                    <a:pt x="108585" y="12700"/>
                  </a:lnTo>
                  <a:lnTo>
                    <a:pt x="108585" y="6350"/>
                  </a:lnTo>
                  <a:lnTo>
                    <a:pt x="108585" y="12700"/>
                  </a:lnTo>
                  <a:cubicBezTo>
                    <a:pt x="55499" y="12700"/>
                    <a:pt x="12700" y="54864"/>
                    <a:pt x="12700" y="106680"/>
                  </a:cubicBezTo>
                  <a:close/>
                </a:path>
              </a:pathLst>
            </a:custGeom>
            <a:solidFill>
              <a:srgbClr val="609DFF"/>
            </a:solidFill>
          </p:spPr>
        </p:sp>
      </p:grpSp>
      <p:sp>
        <p:nvSpPr>
          <p:cNvPr name="Freeform 8" id="8" descr="preencoded.png"/>
          <p:cNvSpPr/>
          <p:nvPr/>
        </p:nvSpPr>
        <p:spPr>
          <a:xfrm flipH="false" flipV="false" rot="0">
            <a:off x="2178182" y="1340501"/>
            <a:ext cx="323098" cy="323098"/>
          </a:xfrm>
          <a:custGeom>
            <a:avLst/>
            <a:gdLst/>
            <a:ahLst/>
            <a:cxnLst/>
            <a:rect r="r" b="b" t="t" l="l"/>
            <a:pathLst>
              <a:path h="323098" w="323098">
                <a:moveTo>
                  <a:pt x="0" y="0"/>
                </a:moveTo>
                <a:lnTo>
                  <a:pt x="323097" y="0"/>
                </a:lnTo>
                <a:lnTo>
                  <a:pt x="323097" y="323097"/>
                </a:lnTo>
                <a:lnTo>
                  <a:pt x="0" y="323097"/>
                </a:lnTo>
                <a:lnTo>
                  <a:pt x="0" y="0"/>
                </a:lnTo>
                <a:close/>
              </a:path>
            </a:pathLst>
          </a:custGeom>
          <a:blipFill>
            <a:blip r:embed="rId4">
              <a:extLst>
                <a:ext uri="{96DAC541-7B7A-43D3-8B79-37D633B846F1}">
                  <asvg:svgBlip xmlns:asvg="http://schemas.microsoft.com/office/drawing/2016/SVG/main" r:embed="rId5"/>
                </a:ext>
              </a:extLst>
            </a:blip>
            <a:stretch>
              <a:fillRect l="-10525" t="0" r="-10530" b="0"/>
            </a:stretch>
          </a:blipFill>
        </p:spPr>
      </p:sp>
      <p:sp>
        <p:nvSpPr>
          <p:cNvPr name="TextBox 9" id="9"/>
          <p:cNvSpPr txBox="true"/>
          <p:nvPr/>
        </p:nvSpPr>
        <p:spPr>
          <a:xfrm rot="0">
            <a:off x="2621137" y="1211594"/>
            <a:ext cx="1577594" cy="404380"/>
          </a:xfrm>
          <a:prstGeom prst="rect">
            <a:avLst/>
          </a:prstGeom>
        </p:spPr>
        <p:txBody>
          <a:bodyPr anchor="t" rtlCol="false" tIns="0" lIns="0" bIns="0" rIns="0">
            <a:spAutoFit/>
          </a:bodyPr>
          <a:lstStyle/>
          <a:p>
            <a:pPr algn="l">
              <a:lnSpc>
                <a:spcPts val="2865"/>
              </a:lnSpc>
            </a:pPr>
            <a:r>
              <a:rPr lang="en-US" sz="2033">
                <a:solidFill>
                  <a:srgbClr val="609DFF"/>
                </a:solidFill>
                <a:latin typeface="Merriweather"/>
                <a:ea typeface="Merriweather"/>
                <a:cs typeface="Merriweather"/>
                <a:sym typeface="Merriweather"/>
              </a:rPr>
              <a:t>EXECUTION</a:t>
            </a:r>
          </a:p>
        </p:txBody>
      </p:sp>
      <p:sp>
        <p:nvSpPr>
          <p:cNvPr name="TextBox 10" id="10"/>
          <p:cNvSpPr txBox="true"/>
          <p:nvPr/>
        </p:nvSpPr>
        <p:spPr>
          <a:xfrm rot="0">
            <a:off x="2115741" y="1815998"/>
            <a:ext cx="9531696" cy="728815"/>
          </a:xfrm>
          <a:prstGeom prst="rect">
            <a:avLst/>
          </a:prstGeom>
        </p:spPr>
        <p:txBody>
          <a:bodyPr anchor="t" rtlCol="false" tIns="0" lIns="0" bIns="0" rIns="0">
            <a:spAutoFit/>
          </a:bodyPr>
          <a:lstStyle/>
          <a:p>
            <a:pPr algn="l">
              <a:lnSpc>
                <a:spcPts val="5500"/>
              </a:lnSpc>
            </a:pPr>
            <a:r>
              <a:rPr lang="en-US" sz="4375">
                <a:solidFill>
                  <a:srgbClr val="F5F0F0"/>
                </a:solidFill>
                <a:latin typeface="Merriweather"/>
                <a:ea typeface="Merriweather"/>
                <a:cs typeface="Merriweather"/>
                <a:sym typeface="Merriweather"/>
              </a:rPr>
              <a:t>Four-Phase Development Approach</a:t>
            </a:r>
          </a:p>
        </p:txBody>
      </p:sp>
      <p:sp>
        <p:nvSpPr>
          <p:cNvPr name="TextBox 11" id="11"/>
          <p:cNvSpPr txBox="true"/>
          <p:nvPr/>
        </p:nvSpPr>
        <p:spPr>
          <a:xfrm rot="0">
            <a:off x="2115741" y="2769841"/>
            <a:ext cx="14056519" cy="63788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The project was executed through structured in to 4 milestones to ensure systematic development from raw data preparation to strategic insights.</a:t>
            </a:r>
          </a:p>
        </p:txBody>
      </p:sp>
      <p:grpSp>
        <p:nvGrpSpPr>
          <p:cNvPr name="Group 12" id="12"/>
          <p:cNvGrpSpPr/>
          <p:nvPr/>
        </p:nvGrpSpPr>
        <p:grpSpPr>
          <a:xfrm rot="0">
            <a:off x="2115741" y="3590773"/>
            <a:ext cx="7028259" cy="896245"/>
            <a:chOff x="0" y="0"/>
            <a:chExt cx="9371012" cy="1194994"/>
          </a:xfrm>
        </p:grpSpPr>
        <p:sp>
          <p:nvSpPr>
            <p:cNvPr name="Freeform 13" id="13"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6"/>
              <a:stretch>
                <a:fillRect l="-58" t="0" r="-57" b="-4"/>
              </a:stretch>
            </a:blipFill>
          </p:spPr>
        </p:sp>
      </p:grpSp>
      <p:sp>
        <p:nvSpPr>
          <p:cNvPr name="TextBox 14" id="14"/>
          <p:cNvSpPr txBox="true"/>
          <p:nvPr/>
        </p:nvSpPr>
        <p:spPr>
          <a:xfrm rot="0">
            <a:off x="2339731" y="4630636"/>
            <a:ext cx="6366867" cy="346075"/>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MILESTONE 1:</a:t>
            </a:r>
            <a:r>
              <a:rPr lang="en-US" sz="2187">
                <a:solidFill>
                  <a:srgbClr val="E2E6E9"/>
                </a:solidFill>
                <a:latin typeface="Merriweather"/>
                <a:ea typeface="Merriweather"/>
                <a:cs typeface="Merriweather"/>
                <a:sym typeface="Merriweather"/>
              </a:rPr>
              <a:t>Data Collection &amp; Preprocessing</a:t>
            </a:r>
          </a:p>
        </p:txBody>
      </p:sp>
      <p:sp>
        <p:nvSpPr>
          <p:cNvPr name="TextBox 15" id="15"/>
          <p:cNvSpPr txBox="true"/>
          <p:nvPr/>
        </p:nvSpPr>
        <p:spPr>
          <a:xfrm rot="0">
            <a:off x="2339731" y="5078311"/>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Collected and cleaned restaurant dataset using Power Query. Handled missing values, standardized formats, and created derived columns for analysis.</a:t>
            </a:r>
          </a:p>
        </p:txBody>
      </p:sp>
      <p:grpSp>
        <p:nvGrpSpPr>
          <p:cNvPr name="Group 16" id="16"/>
          <p:cNvGrpSpPr/>
          <p:nvPr/>
        </p:nvGrpSpPr>
        <p:grpSpPr>
          <a:xfrm rot="0">
            <a:off x="9144000" y="3590773"/>
            <a:ext cx="7028259" cy="896245"/>
            <a:chOff x="0" y="0"/>
            <a:chExt cx="9371012" cy="1194994"/>
          </a:xfrm>
        </p:grpSpPr>
        <p:sp>
          <p:nvSpPr>
            <p:cNvPr name="Freeform 17" id="17"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7"/>
              <a:stretch>
                <a:fillRect l="-58" t="0" r="-57" b="-4"/>
              </a:stretch>
            </a:blipFill>
          </p:spPr>
        </p:sp>
      </p:grpSp>
      <p:sp>
        <p:nvSpPr>
          <p:cNvPr name="TextBox 18" id="18"/>
          <p:cNvSpPr txBox="true"/>
          <p:nvPr/>
        </p:nvSpPr>
        <p:spPr>
          <a:xfrm rot="0">
            <a:off x="9367990" y="4630636"/>
            <a:ext cx="6105883" cy="346075"/>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MILESTONE 2:</a:t>
            </a:r>
            <a:r>
              <a:rPr lang="en-US" sz="2187">
                <a:solidFill>
                  <a:srgbClr val="E2E6E9"/>
                </a:solidFill>
                <a:latin typeface="Merriweather"/>
                <a:ea typeface="Merriweather"/>
                <a:cs typeface="Merriweather"/>
                <a:sym typeface="Merriweather"/>
              </a:rPr>
              <a:t>Core Dashboard Development</a:t>
            </a:r>
          </a:p>
        </p:txBody>
      </p:sp>
      <p:sp>
        <p:nvSpPr>
          <p:cNvPr name="TextBox 19" id="19"/>
          <p:cNvSpPr txBox="true"/>
          <p:nvPr/>
        </p:nvSpPr>
        <p:spPr>
          <a:xfrm rot="0">
            <a:off x="9367990" y="5078311"/>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Built initial dashboards analyzing customer engagement, ratings, cuisine popularity, pricing trends, and location-based patterns.</a:t>
            </a:r>
          </a:p>
        </p:txBody>
      </p:sp>
      <p:grpSp>
        <p:nvGrpSpPr>
          <p:cNvPr name="Group 20" id="20"/>
          <p:cNvGrpSpPr/>
          <p:nvPr/>
        </p:nvGrpSpPr>
        <p:grpSpPr>
          <a:xfrm rot="0">
            <a:off x="2115741" y="6249591"/>
            <a:ext cx="7028259" cy="896245"/>
            <a:chOff x="0" y="0"/>
            <a:chExt cx="9371012" cy="1194994"/>
          </a:xfrm>
        </p:grpSpPr>
        <p:sp>
          <p:nvSpPr>
            <p:cNvPr name="Freeform 21" id="21"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8"/>
              <a:stretch>
                <a:fillRect l="-58" t="0" r="-57" b="-4"/>
              </a:stretch>
            </a:blipFill>
          </p:spPr>
        </p:sp>
      </p:grpSp>
      <p:sp>
        <p:nvSpPr>
          <p:cNvPr name="TextBox 22" id="22"/>
          <p:cNvSpPr txBox="true"/>
          <p:nvPr/>
        </p:nvSpPr>
        <p:spPr>
          <a:xfrm rot="0">
            <a:off x="2339731" y="7289454"/>
            <a:ext cx="4687967" cy="346075"/>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MILESTONE 3:</a:t>
            </a:r>
            <a:r>
              <a:rPr lang="en-US" sz="2187">
                <a:solidFill>
                  <a:srgbClr val="E2E6E9"/>
                </a:solidFill>
                <a:latin typeface="Merriweather"/>
                <a:ea typeface="Merriweather"/>
                <a:cs typeface="Merriweather"/>
                <a:sym typeface="Merriweather"/>
              </a:rPr>
              <a:t>Advanced Analytics</a:t>
            </a:r>
          </a:p>
        </p:txBody>
      </p:sp>
      <p:sp>
        <p:nvSpPr>
          <p:cNvPr name="TextBox 23" id="23"/>
          <p:cNvSpPr txBox="true"/>
          <p:nvPr/>
        </p:nvSpPr>
        <p:spPr>
          <a:xfrm rot="0">
            <a:off x="2339731" y="7737129"/>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Created sophisticated dashboards evaluating rating consistency and customer participation. Explored analytical relationships between votes and ratings.</a:t>
            </a:r>
          </a:p>
        </p:txBody>
      </p:sp>
      <p:grpSp>
        <p:nvGrpSpPr>
          <p:cNvPr name="Group 24" id="24"/>
          <p:cNvGrpSpPr/>
          <p:nvPr/>
        </p:nvGrpSpPr>
        <p:grpSpPr>
          <a:xfrm rot="0">
            <a:off x="9144000" y="6249591"/>
            <a:ext cx="7028259" cy="896245"/>
            <a:chOff x="0" y="0"/>
            <a:chExt cx="9371012" cy="1194994"/>
          </a:xfrm>
        </p:grpSpPr>
        <p:sp>
          <p:nvSpPr>
            <p:cNvPr name="Freeform 25" id="25"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9"/>
              <a:stretch>
                <a:fillRect l="-58" t="0" r="-57" b="-4"/>
              </a:stretch>
            </a:blipFill>
          </p:spPr>
        </p:sp>
      </p:grpSp>
      <p:sp>
        <p:nvSpPr>
          <p:cNvPr name="TextBox 26" id="26"/>
          <p:cNvSpPr txBox="true"/>
          <p:nvPr/>
        </p:nvSpPr>
        <p:spPr>
          <a:xfrm rot="0">
            <a:off x="9367990" y="7289454"/>
            <a:ext cx="4473178" cy="346075"/>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MILESTONE 4:</a:t>
            </a:r>
            <a:r>
              <a:rPr lang="en-US" sz="2187">
                <a:solidFill>
                  <a:srgbClr val="E2E6E9"/>
                </a:solidFill>
                <a:latin typeface="Merriweather"/>
                <a:ea typeface="Merriweather"/>
                <a:cs typeface="Merriweather"/>
                <a:sym typeface="Merriweather"/>
              </a:rPr>
              <a:t>Strategic Insights</a:t>
            </a:r>
          </a:p>
        </p:txBody>
      </p:sp>
      <p:sp>
        <p:nvSpPr>
          <p:cNvPr name="TextBox 27" id="27"/>
          <p:cNvSpPr txBox="true"/>
          <p:nvPr/>
        </p:nvSpPr>
        <p:spPr>
          <a:xfrm rot="0">
            <a:off x="9367990" y="7737129"/>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Categorized restaurants into action-based groups: promotion, improvement, or monitoring. Converted findings into decision frameworks.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6" id="6"/>
          <p:cNvSpPr/>
          <p:nvPr/>
        </p:nvSpPr>
        <p:spPr>
          <a:xfrm flipH="false" flipV="false" rot="0">
            <a:off x="1091953" y="1341790"/>
            <a:ext cx="7699622" cy="4202995"/>
          </a:xfrm>
          <a:custGeom>
            <a:avLst/>
            <a:gdLst/>
            <a:ahLst/>
            <a:cxnLst/>
            <a:rect r="r" b="b" t="t" l="l"/>
            <a:pathLst>
              <a:path h="4202995" w="7699622">
                <a:moveTo>
                  <a:pt x="0" y="0"/>
                </a:moveTo>
                <a:lnTo>
                  <a:pt x="7699622" y="0"/>
                </a:lnTo>
                <a:lnTo>
                  <a:pt x="7699622" y="4202995"/>
                </a:lnTo>
                <a:lnTo>
                  <a:pt x="0" y="4202995"/>
                </a:lnTo>
                <a:lnTo>
                  <a:pt x="0" y="0"/>
                </a:lnTo>
                <a:close/>
              </a:path>
            </a:pathLst>
          </a:custGeom>
          <a:blipFill>
            <a:blip r:embed="rId4"/>
            <a:stretch>
              <a:fillRect l="0" t="-978" r="0" b="-978"/>
            </a:stretch>
          </a:blipFill>
        </p:spPr>
      </p:sp>
      <p:sp>
        <p:nvSpPr>
          <p:cNvPr name="Freeform 7" id="7"/>
          <p:cNvSpPr/>
          <p:nvPr/>
        </p:nvSpPr>
        <p:spPr>
          <a:xfrm flipH="false" flipV="false" rot="0">
            <a:off x="9658350" y="1384669"/>
            <a:ext cx="7490171" cy="4196981"/>
          </a:xfrm>
          <a:custGeom>
            <a:avLst/>
            <a:gdLst/>
            <a:ahLst/>
            <a:cxnLst/>
            <a:rect r="r" b="b" t="t" l="l"/>
            <a:pathLst>
              <a:path h="4196981" w="7490171">
                <a:moveTo>
                  <a:pt x="0" y="0"/>
                </a:moveTo>
                <a:lnTo>
                  <a:pt x="7490171" y="0"/>
                </a:lnTo>
                <a:lnTo>
                  <a:pt x="7490171" y="4196981"/>
                </a:lnTo>
                <a:lnTo>
                  <a:pt x="0" y="4196981"/>
                </a:lnTo>
                <a:lnTo>
                  <a:pt x="0" y="0"/>
                </a:lnTo>
                <a:close/>
              </a:path>
            </a:pathLst>
          </a:custGeom>
          <a:blipFill>
            <a:blip r:embed="rId5"/>
            <a:stretch>
              <a:fillRect l="0" t="0" r="0" b="0"/>
            </a:stretch>
          </a:blipFill>
        </p:spPr>
      </p:sp>
      <p:sp>
        <p:nvSpPr>
          <p:cNvPr name="Freeform 8" id="8"/>
          <p:cNvSpPr/>
          <p:nvPr/>
        </p:nvSpPr>
        <p:spPr>
          <a:xfrm flipH="false" flipV="false" rot="0">
            <a:off x="1122381" y="5829300"/>
            <a:ext cx="7757740" cy="4276104"/>
          </a:xfrm>
          <a:custGeom>
            <a:avLst/>
            <a:gdLst/>
            <a:ahLst/>
            <a:cxnLst/>
            <a:rect r="r" b="b" t="t" l="l"/>
            <a:pathLst>
              <a:path h="4276104" w="7757740">
                <a:moveTo>
                  <a:pt x="0" y="0"/>
                </a:moveTo>
                <a:lnTo>
                  <a:pt x="7757740" y="0"/>
                </a:lnTo>
                <a:lnTo>
                  <a:pt x="7757740" y="4276104"/>
                </a:lnTo>
                <a:lnTo>
                  <a:pt x="0" y="4276104"/>
                </a:lnTo>
                <a:lnTo>
                  <a:pt x="0" y="0"/>
                </a:lnTo>
                <a:close/>
              </a:path>
            </a:pathLst>
          </a:custGeom>
          <a:blipFill>
            <a:blip r:embed="rId6"/>
            <a:stretch>
              <a:fillRect l="0" t="0" r="0" b="0"/>
            </a:stretch>
          </a:blipFill>
        </p:spPr>
      </p:sp>
      <p:sp>
        <p:nvSpPr>
          <p:cNvPr name="Freeform 9" id="9"/>
          <p:cNvSpPr/>
          <p:nvPr/>
        </p:nvSpPr>
        <p:spPr>
          <a:xfrm flipH="false" flipV="false" rot="0">
            <a:off x="9691799" y="5850324"/>
            <a:ext cx="7586551" cy="4186273"/>
          </a:xfrm>
          <a:custGeom>
            <a:avLst/>
            <a:gdLst/>
            <a:ahLst/>
            <a:cxnLst/>
            <a:rect r="r" b="b" t="t" l="l"/>
            <a:pathLst>
              <a:path h="4186273" w="7586551">
                <a:moveTo>
                  <a:pt x="0" y="0"/>
                </a:moveTo>
                <a:lnTo>
                  <a:pt x="7586551" y="0"/>
                </a:lnTo>
                <a:lnTo>
                  <a:pt x="7586551" y="4186272"/>
                </a:lnTo>
                <a:lnTo>
                  <a:pt x="0" y="4186272"/>
                </a:lnTo>
                <a:lnTo>
                  <a:pt x="0" y="0"/>
                </a:lnTo>
                <a:close/>
              </a:path>
            </a:pathLst>
          </a:custGeom>
          <a:blipFill>
            <a:blip r:embed="rId7"/>
            <a:stretch>
              <a:fillRect l="0" t="0" r="0" b="0"/>
            </a:stretch>
          </a:blipFill>
        </p:spPr>
      </p:sp>
      <p:sp>
        <p:nvSpPr>
          <p:cNvPr name="TextBox 10" id="10"/>
          <p:cNvSpPr txBox="true"/>
          <p:nvPr/>
        </p:nvSpPr>
        <p:spPr>
          <a:xfrm rot="0">
            <a:off x="1122381" y="319027"/>
            <a:ext cx="4024608" cy="737013"/>
          </a:xfrm>
          <a:prstGeom prst="rect">
            <a:avLst/>
          </a:prstGeom>
        </p:spPr>
        <p:txBody>
          <a:bodyPr anchor="t" rtlCol="false" tIns="0" lIns="0" bIns="0" rIns="0">
            <a:spAutoFit/>
          </a:bodyPr>
          <a:lstStyle/>
          <a:p>
            <a:pPr algn="l">
              <a:lnSpc>
                <a:spcPts val="5967"/>
              </a:lnSpc>
            </a:pPr>
            <a:r>
              <a:rPr lang="en-US" sz="4763">
                <a:solidFill>
                  <a:srgbClr val="F5F0F0"/>
                </a:solidFill>
                <a:latin typeface="Merriweather"/>
                <a:ea typeface="Merriweather"/>
                <a:cs typeface="Merriweather"/>
                <a:sym typeface="Merriweather"/>
              </a:rPr>
              <a:t>Dashboards</a:t>
            </a:r>
          </a:p>
        </p:txBody>
      </p:sp>
      <p:grpSp>
        <p:nvGrpSpPr>
          <p:cNvPr name="Group 11" id="11"/>
          <p:cNvGrpSpPr/>
          <p:nvPr/>
        </p:nvGrpSpPr>
        <p:grpSpPr>
          <a:xfrm rot="0">
            <a:off x="1028700" y="338077"/>
            <a:ext cx="4061078" cy="717963"/>
            <a:chOff x="0" y="0"/>
            <a:chExt cx="3470463" cy="613547"/>
          </a:xfrm>
        </p:grpSpPr>
        <p:sp>
          <p:nvSpPr>
            <p:cNvPr name="Freeform 12" id="12"/>
            <p:cNvSpPr/>
            <p:nvPr/>
          </p:nvSpPr>
          <p:spPr>
            <a:xfrm flipH="false" flipV="false" rot="0">
              <a:off x="0" y="0"/>
              <a:ext cx="3470564" cy="613490"/>
            </a:xfrm>
            <a:custGeom>
              <a:avLst/>
              <a:gdLst/>
              <a:ahLst/>
              <a:cxnLst/>
              <a:rect r="r" b="b" t="t" l="l"/>
              <a:pathLst>
                <a:path h="613490" w="3470564">
                  <a:moveTo>
                    <a:pt x="0" y="119594"/>
                  </a:moveTo>
                  <a:cubicBezTo>
                    <a:pt x="0" y="53390"/>
                    <a:pt x="77539" y="0"/>
                    <a:pt x="173096" y="0"/>
                  </a:cubicBezTo>
                  <a:lnTo>
                    <a:pt x="3297529" y="0"/>
                  </a:lnTo>
                  <a:lnTo>
                    <a:pt x="3297529" y="7119"/>
                  </a:lnTo>
                  <a:lnTo>
                    <a:pt x="3297529" y="0"/>
                  </a:lnTo>
                  <a:cubicBezTo>
                    <a:pt x="3392883" y="0"/>
                    <a:pt x="3470564" y="53390"/>
                    <a:pt x="3470564" y="119594"/>
                  </a:cubicBezTo>
                  <a:lnTo>
                    <a:pt x="3460502" y="119594"/>
                  </a:lnTo>
                  <a:lnTo>
                    <a:pt x="3470564" y="119594"/>
                  </a:lnTo>
                  <a:lnTo>
                    <a:pt x="3470564" y="493896"/>
                  </a:lnTo>
                  <a:lnTo>
                    <a:pt x="3460502" y="493896"/>
                  </a:lnTo>
                  <a:lnTo>
                    <a:pt x="3470564" y="493896"/>
                  </a:lnTo>
                  <a:cubicBezTo>
                    <a:pt x="3470564" y="560100"/>
                    <a:pt x="3393086" y="613490"/>
                    <a:pt x="3297529" y="613490"/>
                  </a:cubicBezTo>
                  <a:lnTo>
                    <a:pt x="3297529" y="606372"/>
                  </a:lnTo>
                  <a:lnTo>
                    <a:pt x="3297529" y="613490"/>
                  </a:lnTo>
                  <a:lnTo>
                    <a:pt x="173096" y="613490"/>
                  </a:lnTo>
                  <a:lnTo>
                    <a:pt x="173096" y="606372"/>
                  </a:lnTo>
                  <a:lnTo>
                    <a:pt x="173096" y="613490"/>
                  </a:lnTo>
                  <a:cubicBezTo>
                    <a:pt x="77539" y="613490"/>
                    <a:pt x="0" y="560100"/>
                    <a:pt x="0" y="493896"/>
                  </a:cubicBezTo>
                  <a:lnTo>
                    <a:pt x="0" y="119594"/>
                  </a:lnTo>
                  <a:lnTo>
                    <a:pt x="10123" y="119594"/>
                  </a:lnTo>
                  <a:lnTo>
                    <a:pt x="0" y="119594"/>
                  </a:lnTo>
                  <a:moveTo>
                    <a:pt x="20245" y="119594"/>
                  </a:moveTo>
                  <a:lnTo>
                    <a:pt x="20245" y="493896"/>
                  </a:lnTo>
                  <a:lnTo>
                    <a:pt x="10123" y="493896"/>
                  </a:lnTo>
                  <a:lnTo>
                    <a:pt x="20245" y="493896"/>
                  </a:lnTo>
                  <a:cubicBezTo>
                    <a:pt x="20245" y="551985"/>
                    <a:pt x="88471" y="599253"/>
                    <a:pt x="173096" y="599253"/>
                  </a:cubicBezTo>
                  <a:lnTo>
                    <a:pt x="3297529" y="599253"/>
                  </a:lnTo>
                  <a:cubicBezTo>
                    <a:pt x="3382153" y="599253"/>
                    <a:pt x="3450379" y="551985"/>
                    <a:pt x="3450379" y="493896"/>
                  </a:cubicBezTo>
                  <a:lnTo>
                    <a:pt x="3450379" y="119594"/>
                  </a:lnTo>
                  <a:cubicBezTo>
                    <a:pt x="3450379" y="61506"/>
                    <a:pt x="3382154" y="14237"/>
                    <a:pt x="3297529" y="14237"/>
                  </a:cubicBezTo>
                  <a:lnTo>
                    <a:pt x="173096" y="14237"/>
                  </a:lnTo>
                  <a:lnTo>
                    <a:pt x="173096" y="7119"/>
                  </a:lnTo>
                  <a:lnTo>
                    <a:pt x="173096" y="14237"/>
                  </a:lnTo>
                  <a:cubicBezTo>
                    <a:pt x="88471" y="14237"/>
                    <a:pt x="20245" y="61506"/>
                    <a:pt x="20245" y="119594"/>
                  </a:cubicBezTo>
                  <a:close/>
                </a:path>
              </a:pathLst>
            </a:custGeom>
            <a:solidFill>
              <a:srgbClr val="609DFF"/>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6" id="6"/>
          <p:cNvSpPr/>
          <p:nvPr/>
        </p:nvSpPr>
        <p:spPr>
          <a:xfrm flipH="false" flipV="false" rot="0">
            <a:off x="1214428" y="1648510"/>
            <a:ext cx="7496864" cy="4153591"/>
          </a:xfrm>
          <a:custGeom>
            <a:avLst/>
            <a:gdLst/>
            <a:ahLst/>
            <a:cxnLst/>
            <a:rect r="r" b="b" t="t" l="l"/>
            <a:pathLst>
              <a:path h="4153591" w="7496864">
                <a:moveTo>
                  <a:pt x="0" y="0"/>
                </a:moveTo>
                <a:lnTo>
                  <a:pt x="7496864" y="0"/>
                </a:lnTo>
                <a:lnTo>
                  <a:pt x="7496864" y="4153591"/>
                </a:lnTo>
                <a:lnTo>
                  <a:pt x="0" y="4153591"/>
                </a:lnTo>
                <a:lnTo>
                  <a:pt x="0" y="0"/>
                </a:lnTo>
                <a:close/>
              </a:path>
            </a:pathLst>
          </a:custGeom>
          <a:blipFill>
            <a:blip r:embed="rId4"/>
            <a:stretch>
              <a:fillRect l="0" t="0" r="0" b="0"/>
            </a:stretch>
          </a:blipFill>
        </p:spPr>
      </p:sp>
      <p:sp>
        <p:nvSpPr>
          <p:cNvPr name="Freeform 7" id="7"/>
          <p:cNvSpPr/>
          <p:nvPr/>
        </p:nvSpPr>
        <p:spPr>
          <a:xfrm flipH="false" flipV="false" rot="0">
            <a:off x="9589289" y="1671040"/>
            <a:ext cx="7351512" cy="4131061"/>
          </a:xfrm>
          <a:custGeom>
            <a:avLst/>
            <a:gdLst/>
            <a:ahLst/>
            <a:cxnLst/>
            <a:rect r="r" b="b" t="t" l="l"/>
            <a:pathLst>
              <a:path h="4131061" w="7351512">
                <a:moveTo>
                  <a:pt x="0" y="0"/>
                </a:moveTo>
                <a:lnTo>
                  <a:pt x="7351512" y="0"/>
                </a:lnTo>
                <a:lnTo>
                  <a:pt x="7351512" y="4131061"/>
                </a:lnTo>
                <a:lnTo>
                  <a:pt x="0" y="4131061"/>
                </a:lnTo>
                <a:lnTo>
                  <a:pt x="0" y="0"/>
                </a:lnTo>
                <a:close/>
              </a:path>
            </a:pathLst>
          </a:custGeom>
          <a:blipFill>
            <a:blip r:embed="rId5"/>
            <a:stretch>
              <a:fillRect l="0" t="0" r="0" b="0"/>
            </a:stretch>
          </a:blipFill>
        </p:spPr>
      </p:sp>
      <p:sp>
        <p:nvSpPr>
          <p:cNvPr name="Freeform 8" id="8"/>
          <p:cNvSpPr/>
          <p:nvPr/>
        </p:nvSpPr>
        <p:spPr>
          <a:xfrm flipH="false" flipV="false" rot="0">
            <a:off x="5326344" y="5934631"/>
            <a:ext cx="7635313" cy="4154426"/>
          </a:xfrm>
          <a:custGeom>
            <a:avLst/>
            <a:gdLst/>
            <a:ahLst/>
            <a:cxnLst/>
            <a:rect r="r" b="b" t="t" l="l"/>
            <a:pathLst>
              <a:path h="4154426" w="7635313">
                <a:moveTo>
                  <a:pt x="0" y="0"/>
                </a:moveTo>
                <a:lnTo>
                  <a:pt x="7635312" y="0"/>
                </a:lnTo>
                <a:lnTo>
                  <a:pt x="7635312" y="4154427"/>
                </a:lnTo>
                <a:lnTo>
                  <a:pt x="0" y="4154427"/>
                </a:lnTo>
                <a:lnTo>
                  <a:pt x="0" y="0"/>
                </a:lnTo>
                <a:close/>
              </a:path>
            </a:pathLst>
          </a:custGeom>
          <a:blipFill>
            <a:blip r:embed="rId6"/>
            <a:stretch>
              <a:fillRect l="-168" t="-923" r="0" b="-923"/>
            </a:stretch>
          </a:blipFill>
        </p:spPr>
      </p:sp>
      <p:sp>
        <p:nvSpPr>
          <p:cNvPr name="TextBox 9" id="9"/>
          <p:cNvSpPr txBox="true"/>
          <p:nvPr/>
        </p:nvSpPr>
        <p:spPr>
          <a:xfrm rot="0">
            <a:off x="1459344" y="657061"/>
            <a:ext cx="3448573" cy="714703"/>
          </a:xfrm>
          <a:prstGeom prst="rect">
            <a:avLst/>
          </a:prstGeom>
        </p:spPr>
        <p:txBody>
          <a:bodyPr anchor="t" rtlCol="false" tIns="0" lIns="0" bIns="0" rIns="0">
            <a:spAutoFit/>
          </a:bodyPr>
          <a:lstStyle/>
          <a:p>
            <a:pPr algn="l">
              <a:lnSpc>
                <a:spcPts val="5702"/>
              </a:lnSpc>
            </a:pPr>
            <a:r>
              <a:rPr lang="en-US" sz="4552">
                <a:solidFill>
                  <a:srgbClr val="F5F0F0"/>
                </a:solidFill>
                <a:latin typeface="Merriweather"/>
                <a:ea typeface="Merriweather"/>
                <a:cs typeface="Merriweather"/>
                <a:sym typeface="Merriweather"/>
              </a:rPr>
              <a:t>Dashboards</a:t>
            </a:r>
          </a:p>
        </p:txBody>
      </p:sp>
      <p:grpSp>
        <p:nvGrpSpPr>
          <p:cNvPr name="Group 10" id="10"/>
          <p:cNvGrpSpPr/>
          <p:nvPr/>
        </p:nvGrpSpPr>
        <p:grpSpPr>
          <a:xfrm rot="0">
            <a:off x="1214428" y="616246"/>
            <a:ext cx="4681371" cy="755518"/>
            <a:chOff x="0" y="0"/>
            <a:chExt cx="3965197" cy="639936"/>
          </a:xfrm>
        </p:grpSpPr>
        <p:sp>
          <p:nvSpPr>
            <p:cNvPr name="Freeform 11" id="11"/>
            <p:cNvSpPr/>
            <p:nvPr/>
          </p:nvSpPr>
          <p:spPr>
            <a:xfrm flipH="false" flipV="false" rot="0">
              <a:off x="0" y="0"/>
              <a:ext cx="3965298" cy="639876"/>
            </a:xfrm>
            <a:custGeom>
              <a:avLst/>
              <a:gdLst/>
              <a:ahLst/>
              <a:cxnLst/>
              <a:rect r="r" b="b" t="t" l="l"/>
              <a:pathLst>
                <a:path h="639876" w="3965298">
                  <a:moveTo>
                    <a:pt x="0" y="124738"/>
                  </a:moveTo>
                  <a:cubicBezTo>
                    <a:pt x="0" y="55687"/>
                    <a:pt x="88592" y="0"/>
                    <a:pt x="197772" y="0"/>
                  </a:cubicBezTo>
                  <a:lnTo>
                    <a:pt x="3767610" y="0"/>
                  </a:lnTo>
                  <a:lnTo>
                    <a:pt x="3767610" y="7425"/>
                  </a:lnTo>
                  <a:lnTo>
                    <a:pt x="3767610" y="0"/>
                  </a:lnTo>
                  <a:cubicBezTo>
                    <a:pt x="3876558" y="0"/>
                    <a:pt x="3965298" y="55687"/>
                    <a:pt x="3965298" y="124738"/>
                  </a:cubicBezTo>
                  <a:lnTo>
                    <a:pt x="3953816" y="124738"/>
                  </a:lnTo>
                  <a:lnTo>
                    <a:pt x="3965298" y="124738"/>
                  </a:lnTo>
                  <a:lnTo>
                    <a:pt x="3965298" y="515138"/>
                  </a:lnTo>
                  <a:lnTo>
                    <a:pt x="3953816" y="515138"/>
                  </a:lnTo>
                  <a:lnTo>
                    <a:pt x="3965298" y="515138"/>
                  </a:lnTo>
                  <a:cubicBezTo>
                    <a:pt x="3965298" y="584190"/>
                    <a:pt x="3876789" y="639876"/>
                    <a:pt x="3767610" y="639876"/>
                  </a:cubicBezTo>
                  <a:lnTo>
                    <a:pt x="3767610" y="632451"/>
                  </a:lnTo>
                  <a:lnTo>
                    <a:pt x="3767610" y="639876"/>
                  </a:lnTo>
                  <a:lnTo>
                    <a:pt x="197772" y="639876"/>
                  </a:lnTo>
                  <a:lnTo>
                    <a:pt x="197772" y="632451"/>
                  </a:lnTo>
                  <a:lnTo>
                    <a:pt x="197772" y="639876"/>
                  </a:lnTo>
                  <a:cubicBezTo>
                    <a:pt x="88592" y="639876"/>
                    <a:pt x="0" y="584190"/>
                    <a:pt x="0" y="515138"/>
                  </a:cubicBezTo>
                  <a:lnTo>
                    <a:pt x="0" y="124738"/>
                  </a:lnTo>
                  <a:lnTo>
                    <a:pt x="11566" y="124738"/>
                  </a:lnTo>
                  <a:lnTo>
                    <a:pt x="0" y="124738"/>
                  </a:lnTo>
                  <a:moveTo>
                    <a:pt x="23131" y="124738"/>
                  </a:moveTo>
                  <a:lnTo>
                    <a:pt x="23131" y="515138"/>
                  </a:lnTo>
                  <a:lnTo>
                    <a:pt x="11566" y="515138"/>
                  </a:lnTo>
                  <a:lnTo>
                    <a:pt x="23131" y="515138"/>
                  </a:lnTo>
                  <a:cubicBezTo>
                    <a:pt x="23131" y="575725"/>
                    <a:pt x="101083" y="625026"/>
                    <a:pt x="197772" y="625026"/>
                  </a:cubicBezTo>
                  <a:lnTo>
                    <a:pt x="3767610" y="625026"/>
                  </a:lnTo>
                  <a:cubicBezTo>
                    <a:pt x="3864298" y="625026"/>
                    <a:pt x="3942250" y="575725"/>
                    <a:pt x="3942250" y="515138"/>
                  </a:cubicBezTo>
                  <a:lnTo>
                    <a:pt x="3942250" y="124738"/>
                  </a:lnTo>
                  <a:cubicBezTo>
                    <a:pt x="3942250" y="64151"/>
                    <a:pt x="3864299" y="14850"/>
                    <a:pt x="3767610" y="14850"/>
                  </a:cubicBezTo>
                  <a:lnTo>
                    <a:pt x="197772" y="14850"/>
                  </a:lnTo>
                  <a:lnTo>
                    <a:pt x="197772" y="7425"/>
                  </a:lnTo>
                  <a:lnTo>
                    <a:pt x="197772" y="14850"/>
                  </a:lnTo>
                  <a:cubicBezTo>
                    <a:pt x="101083" y="14850"/>
                    <a:pt x="23131" y="64151"/>
                    <a:pt x="23131" y="124738"/>
                  </a:cubicBezTo>
                  <a:close/>
                </a:path>
              </a:pathLst>
            </a:custGeom>
            <a:solidFill>
              <a:srgbClr val="609DF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59771" y="2802141"/>
            <a:ext cx="7120057" cy="668337"/>
          </a:xfrm>
          <a:prstGeom prst="rect">
            <a:avLst/>
          </a:prstGeom>
        </p:spPr>
        <p:txBody>
          <a:bodyPr anchor="t" rtlCol="false" tIns="0" lIns="0" bIns="0" rIns="0">
            <a:spAutoFit/>
          </a:bodyPr>
          <a:lstStyle/>
          <a:p>
            <a:pPr algn="l">
              <a:lnSpc>
                <a:spcPts val="5312"/>
              </a:lnSpc>
            </a:pPr>
            <a:r>
              <a:rPr lang="en-US" sz="4250">
                <a:solidFill>
                  <a:srgbClr val="F5F0F0"/>
                </a:solidFill>
                <a:latin typeface="Merriweather"/>
                <a:ea typeface="Merriweather"/>
                <a:cs typeface="Merriweather"/>
                <a:sym typeface="Merriweather"/>
              </a:rPr>
              <a:t>Challenges And Resolution</a:t>
            </a:r>
          </a:p>
        </p:txBody>
      </p:sp>
      <p:grpSp>
        <p:nvGrpSpPr>
          <p:cNvPr name="Group 11" id="11"/>
          <p:cNvGrpSpPr/>
          <p:nvPr/>
        </p:nvGrpSpPr>
        <p:grpSpPr>
          <a:xfrm rot="0">
            <a:off x="755009" y="3733352"/>
            <a:ext cx="3211116" cy="2964209"/>
            <a:chOff x="0" y="0"/>
            <a:chExt cx="4281488" cy="3952278"/>
          </a:xfrm>
        </p:grpSpPr>
        <p:sp>
          <p:nvSpPr>
            <p:cNvPr name="Freeform 12" id="12"/>
            <p:cNvSpPr/>
            <p:nvPr/>
          </p:nvSpPr>
          <p:spPr>
            <a:xfrm flipH="false" flipV="false" rot="0">
              <a:off x="6350" y="6350"/>
              <a:ext cx="4268851" cy="3939540"/>
            </a:xfrm>
            <a:custGeom>
              <a:avLst/>
              <a:gdLst/>
              <a:ahLst/>
              <a:cxnLst/>
              <a:rect r="r" b="b" t="t" l="l"/>
              <a:pathLst>
                <a:path h="3939540" w="4268851">
                  <a:moveTo>
                    <a:pt x="0" y="121539"/>
                  </a:moveTo>
                  <a:cubicBezTo>
                    <a:pt x="0" y="54483"/>
                    <a:pt x="54483" y="0"/>
                    <a:pt x="121666" y="0"/>
                  </a:cubicBezTo>
                  <a:lnTo>
                    <a:pt x="4147185" y="0"/>
                  </a:lnTo>
                  <a:cubicBezTo>
                    <a:pt x="4214368" y="0"/>
                    <a:pt x="4268851" y="54483"/>
                    <a:pt x="4268851" y="121539"/>
                  </a:cubicBezTo>
                  <a:lnTo>
                    <a:pt x="4268851" y="3818001"/>
                  </a:lnTo>
                  <a:cubicBezTo>
                    <a:pt x="4268851" y="3885184"/>
                    <a:pt x="4214368" y="3939540"/>
                    <a:pt x="4147185" y="3939540"/>
                  </a:cubicBezTo>
                  <a:lnTo>
                    <a:pt x="121666" y="3939540"/>
                  </a:lnTo>
                  <a:cubicBezTo>
                    <a:pt x="54483" y="3939540"/>
                    <a:pt x="0" y="3885057"/>
                    <a:pt x="0" y="3818001"/>
                  </a:cubicBezTo>
                  <a:close/>
                </a:path>
              </a:pathLst>
            </a:custGeom>
            <a:solidFill>
              <a:srgbClr val="003180"/>
            </a:solidFill>
          </p:spPr>
        </p:sp>
        <p:sp>
          <p:nvSpPr>
            <p:cNvPr name="Freeform 13" id="13"/>
            <p:cNvSpPr/>
            <p:nvPr/>
          </p:nvSpPr>
          <p:spPr>
            <a:xfrm flipH="false" flipV="false" rot="0">
              <a:off x="0" y="0"/>
              <a:ext cx="4281551" cy="3952240"/>
            </a:xfrm>
            <a:custGeom>
              <a:avLst/>
              <a:gdLst/>
              <a:ahLst/>
              <a:cxnLst/>
              <a:rect r="r" b="b" t="t" l="l"/>
              <a:pathLst>
                <a:path h="3952240" w="4281551">
                  <a:moveTo>
                    <a:pt x="0" y="127889"/>
                  </a:moveTo>
                  <a:cubicBezTo>
                    <a:pt x="0" y="57277"/>
                    <a:pt x="57277" y="0"/>
                    <a:pt x="128016" y="0"/>
                  </a:cubicBezTo>
                  <a:lnTo>
                    <a:pt x="4153535" y="0"/>
                  </a:lnTo>
                  <a:lnTo>
                    <a:pt x="4153535" y="6350"/>
                  </a:lnTo>
                  <a:lnTo>
                    <a:pt x="4153535" y="0"/>
                  </a:lnTo>
                  <a:cubicBezTo>
                    <a:pt x="4224147" y="0"/>
                    <a:pt x="4281551" y="57277"/>
                    <a:pt x="4281551" y="127889"/>
                  </a:cubicBezTo>
                  <a:lnTo>
                    <a:pt x="4275201" y="127889"/>
                  </a:lnTo>
                  <a:lnTo>
                    <a:pt x="4281551" y="127889"/>
                  </a:lnTo>
                  <a:lnTo>
                    <a:pt x="4281551" y="3824351"/>
                  </a:lnTo>
                  <a:lnTo>
                    <a:pt x="4275201" y="3824351"/>
                  </a:lnTo>
                  <a:lnTo>
                    <a:pt x="4281551" y="3824351"/>
                  </a:lnTo>
                  <a:cubicBezTo>
                    <a:pt x="4281551" y="3894963"/>
                    <a:pt x="4224274" y="3952240"/>
                    <a:pt x="4153535" y="3952240"/>
                  </a:cubicBezTo>
                  <a:lnTo>
                    <a:pt x="4153535" y="3945890"/>
                  </a:lnTo>
                  <a:lnTo>
                    <a:pt x="4153535"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535" y="3939540"/>
                  </a:lnTo>
                  <a:cubicBezTo>
                    <a:pt x="4217162" y="3939540"/>
                    <a:pt x="4268851" y="3887978"/>
                    <a:pt x="4268851" y="3824351"/>
                  </a:cubicBezTo>
                  <a:lnTo>
                    <a:pt x="4268851" y="127889"/>
                  </a:lnTo>
                  <a:cubicBezTo>
                    <a:pt x="4268851" y="64262"/>
                    <a:pt x="4217289" y="12700"/>
                    <a:pt x="4153535"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14" id="14"/>
          <p:cNvSpPr txBox="true"/>
          <p:nvPr/>
        </p:nvSpPr>
        <p:spPr>
          <a:xfrm rot="0">
            <a:off x="986285" y="3945579"/>
            <a:ext cx="2713434"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Data Quality Issues</a:t>
            </a:r>
          </a:p>
        </p:txBody>
      </p:sp>
      <p:sp>
        <p:nvSpPr>
          <p:cNvPr name="TextBox 15" id="15"/>
          <p:cNvSpPr txBox="true"/>
          <p:nvPr/>
        </p:nvSpPr>
        <p:spPr>
          <a:xfrm rot="0">
            <a:off x="986285" y="4366622"/>
            <a:ext cx="2748553" cy="1803797"/>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Handled incomplete and inconsistent data through careful cleaning and validation processes to ensure accurate analytical results.</a:t>
            </a:r>
          </a:p>
        </p:txBody>
      </p:sp>
      <p:grpSp>
        <p:nvGrpSpPr>
          <p:cNvPr name="Group 16" id="16"/>
          <p:cNvGrpSpPr/>
          <p:nvPr/>
        </p:nvGrpSpPr>
        <p:grpSpPr>
          <a:xfrm rot="0">
            <a:off x="4109295" y="3733352"/>
            <a:ext cx="3211268" cy="2964209"/>
            <a:chOff x="0" y="0"/>
            <a:chExt cx="4281691" cy="3952278"/>
          </a:xfrm>
        </p:grpSpPr>
        <p:sp>
          <p:nvSpPr>
            <p:cNvPr name="Freeform 17" id="17"/>
            <p:cNvSpPr/>
            <p:nvPr/>
          </p:nvSpPr>
          <p:spPr>
            <a:xfrm flipH="false" flipV="false" rot="0">
              <a:off x="6350" y="6350"/>
              <a:ext cx="4269105" cy="3939540"/>
            </a:xfrm>
            <a:custGeom>
              <a:avLst/>
              <a:gdLst/>
              <a:ahLst/>
              <a:cxnLst/>
              <a:rect r="r" b="b" t="t" l="l"/>
              <a:pathLst>
                <a:path h="3939540" w="4269105">
                  <a:moveTo>
                    <a:pt x="0" y="121539"/>
                  </a:moveTo>
                  <a:cubicBezTo>
                    <a:pt x="0" y="54483"/>
                    <a:pt x="54483" y="0"/>
                    <a:pt x="121666" y="0"/>
                  </a:cubicBezTo>
                  <a:lnTo>
                    <a:pt x="4147439" y="0"/>
                  </a:lnTo>
                  <a:cubicBezTo>
                    <a:pt x="4214622" y="0"/>
                    <a:pt x="4269105" y="54483"/>
                    <a:pt x="4269105" y="121539"/>
                  </a:cubicBezTo>
                  <a:lnTo>
                    <a:pt x="4269105" y="3818001"/>
                  </a:lnTo>
                  <a:cubicBezTo>
                    <a:pt x="4269105" y="3885184"/>
                    <a:pt x="4214622" y="3939540"/>
                    <a:pt x="4147439" y="3939540"/>
                  </a:cubicBezTo>
                  <a:lnTo>
                    <a:pt x="121666" y="3939540"/>
                  </a:lnTo>
                  <a:cubicBezTo>
                    <a:pt x="54483" y="3939540"/>
                    <a:pt x="0" y="3885057"/>
                    <a:pt x="0" y="3818001"/>
                  </a:cubicBezTo>
                  <a:close/>
                </a:path>
              </a:pathLst>
            </a:custGeom>
            <a:solidFill>
              <a:srgbClr val="003180"/>
            </a:solidFill>
          </p:spPr>
        </p:sp>
        <p:sp>
          <p:nvSpPr>
            <p:cNvPr name="Freeform 18" id="18"/>
            <p:cNvSpPr/>
            <p:nvPr/>
          </p:nvSpPr>
          <p:spPr>
            <a:xfrm flipH="false" flipV="false" rot="0">
              <a:off x="0" y="0"/>
              <a:ext cx="4281805" cy="3952240"/>
            </a:xfrm>
            <a:custGeom>
              <a:avLst/>
              <a:gdLst/>
              <a:ahLst/>
              <a:cxnLst/>
              <a:rect r="r" b="b" t="t" l="l"/>
              <a:pathLst>
                <a:path h="3952240" w="4281805">
                  <a:moveTo>
                    <a:pt x="0" y="127889"/>
                  </a:moveTo>
                  <a:cubicBezTo>
                    <a:pt x="0" y="57277"/>
                    <a:pt x="57277" y="0"/>
                    <a:pt x="128016" y="0"/>
                  </a:cubicBezTo>
                  <a:lnTo>
                    <a:pt x="4153789" y="0"/>
                  </a:lnTo>
                  <a:lnTo>
                    <a:pt x="4153789" y="6350"/>
                  </a:lnTo>
                  <a:lnTo>
                    <a:pt x="4153789" y="0"/>
                  </a:lnTo>
                  <a:cubicBezTo>
                    <a:pt x="4224401" y="0"/>
                    <a:pt x="4281805" y="57277"/>
                    <a:pt x="4281805" y="127889"/>
                  </a:cubicBezTo>
                  <a:lnTo>
                    <a:pt x="4275455" y="127889"/>
                  </a:lnTo>
                  <a:lnTo>
                    <a:pt x="4281805" y="127889"/>
                  </a:lnTo>
                  <a:lnTo>
                    <a:pt x="4281805" y="3824351"/>
                  </a:lnTo>
                  <a:lnTo>
                    <a:pt x="4275455" y="3824351"/>
                  </a:lnTo>
                  <a:lnTo>
                    <a:pt x="4281805" y="3824351"/>
                  </a:lnTo>
                  <a:cubicBezTo>
                    <a:pt x="4281805" y="3894963"/>
                    <a:pt x="4224528" y="3952240"/>
                    <a:pt x="4153789" y="3952240"/>
                  </a:cubicBezTo>
                  <a:lnTo>
                    <a:pt x="4153789" y="3945890"/>
                  </a:lnTo>
                  <a:lnTo>
                    <a:pt x="4153789"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789" y="3939540"/>
                  </a:lnTo>
                  <a:cubicBezTo>
                    <a:pt x="4217416" y="3939540"/>
                    <a:pt x="4269105" y="3887978"/>
                    <a:pt x="4269105" y="3824351"/>
                  </a:cubicBezTo>
                  <a:lnTo>
                    <a:pt x="4269105" y="127889"/>
                  </a:lnTo>
                  <a:cubicBezTo>
                    <a:pt x="4269105" y="64262"/>
                    <a:pt x="4217543" y="12700"/>
                    <a:pt x="4153789"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19" id="19"/>
          <p:cNvSpPr txBox="true"/>
          <p:nvPr/>
        </p:nvSpPr>
        <p:spPr>
          <a:xfrm rot="0">
            <a:off x="4340571" y="3945579"/>
            <a:ext cx="2724302"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Power BI Complexity</a:t>
            </a:r>
          </a:p>
        </p:txBody>
      </p:sp>
      <p:sp>
        <p:nvSpPr>
          <p:cNvPr name="TextBox 20" id="20"/>
          <p:cNvSpPr txBox="true"/>
          <p:nvPr/>
        </p:nvSpPr>
        <p:spPr>
          <a:xfrm rot="0">
            <a:off x="4340571" y="4366622"/>
            <a:ext cx="2748705" cy="2099672"/>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Managed filter interactions and calculated measures, particularly when analyzing rating reliability and customer engagement patterns.</a:t>
            </a:r>
          </a:p>
        </p:txBody>
      </p:sp>
      <p:grpSp>
        <p:nvGrpSpPr>
          <p:cNvPr name="Group 21" id="21"/>
          <p:cNvGrpSpPr/>
          <p:nvPr/>
        </p:nvGrpSpPr>
        <p:grpSpPr>
          <a:xfrm rot="0">
            <a:off x="7463733" y="3733352"/>
            <a:ext cx="3211116" cy="2964209"/>
            <a:chOff x="0" y="0"/>
            <a:chExt cx="4281488" cy="3952278"/>
          </a:xfrm>
        </p:grpSpPr>
        <p:sp>
          <p:nvSpPr>
            <p:cNvPr name="Freeform 22" id="22"/>
            <p:cNvSpPr/>
            <p:nvPr/>
          </p:nvSpPr>
          <p:spPr>
            <a:xfrm flipH="false" flipV="false" rot="0">
              <a:off x="6350" y="6350"/>
              <a:ext cx="4268851" cy="3939540"/>
            </a:xfrm>
            <a:custGeom>
              <a:avLst/>
              <a:gdLst/>
              <a:ahLst/>
              <a:cxnLst/>
              <a:rect r="r" b="b" t="t" l="l"/>
              <a:pathLst>
                <a:path h="3939540" w="4268851">
                  <a:moveTo>
                    <a:pt x="0" y="121539"/>
                  </a:moveTo>
                  <a:cubicBezTo>
                    <a:pt x="0" y="54483"/>
                    <a:pt x="54483" y="0"/>
                    <a:pt x="121666" y="0"/>
                  </a:cubicBezTo>
                  <a:lnTo>
                    <a:pt x="4147185" y="0"/>
                  </a:lnTo>
                  <a:cubicBezTo>
                    <a:pt x="4214368" y="0"/>
                    <a:pt x="4268851" y="54483"/>
                    <a:pt x="4268851" y="121539"/>
                  </a:cubicBezTo>
                  <a:lnTo>
                    <a:pt x="4268851" y="3818001"/>
                  </a:lnTo>
                  <a:cubicBezTo>
                    <a:pt x="4268851" y="3885184"/>
                    <a:pt x="4214368" y="3939540"/>
                    <a:pt x="4147185" y="3939540"/>
                  </a:cubicBezTo>
                  <a:lnTo>
                    <a:pt x="121666" y="3939540"/>
                  </a:lnTo>
                  <a:cubicBezTo>
                    <a:pt x="54483" y="3939540"/>
                    <a:pt x="0" y="3885057"/>
                    <a:pt x="0" y="3818001"/>
                  </a:cubicBezTo>
                  <a:close/>
                </a:path>
              </a:pathLst>
            </a:custGeom>
            <a:solidFill>
              <a:srgbClr val="003180"/>
            </a:solidFill>
          </p:spPr>
        </p:sp>
        <p:sp>
          <p:nvSpPr>
            <p:cNvPr name="Freeform 23" id="23"/>
            <p:cNvSpPr/>
            <p:nvPr/>
          </p:nvSpPr>
          <p:spPr>
            <a:xfrm flipH="false" flipV="false" rot="0">
              <a:off x="0" y="0"/>
              <a:ext cx="4281551" cy="3952240"/>
            </a:xfrm>
            <a:custGeom>
              <a:avLst/>
              <a:gdLst/>
              <a:ahLst/>
              <a:cxnLst/>
              <a:rect r="r" b="b" t="t" l="l"/>
              <a:pathLst>
                <a:path h="3952240" w="4281551">
                  <a:moveTo>
                    <a:pt x="0" y="127889"/>
                  </a:moveTo>
                  <a:cubicBezTo>
                    <a:pt x="0" y="57277"/>
                    <a:pt x="57277" y="0"/>
                    <a:pt x="128016" y="0"/>
                  </a:cubicBezTo>
                  <a:lnTo>
                    <a:pt x="4153535" y="0"/>
                  </a:lnTo>
                  <a:lnTo>
                    <a:pt x="4153535" y="6350"/>
                  </a:lnTo>
                  <a:lnTo>
                    <a:pt x="4153535" y="0"/>
                  </a:lnTo>
                  <a:cubicBezTo>
                    <a:pt x="4224147" y="0"/>
                    <a:pt x="4281551" y="57277"/>
                    <a:pt x="4281551" y="127889"/>
                  </a:cubicBezTo>
                  <a:lnTo>
                    <a:pt x="4275201" y="127889"/>
                  </a:lnTo>
                  <a:lnTo>
                    <a:pt x="4281551" y="127889"/>
                  </a:lnTo>
                  <a:lnTo>
                    <a:pt x="4281551" y="3824351"/>
                  </a:lnTo>
                  <a:lnTo>
                    <a:pt x="4275201" y="3824351"/>
                  </a:lnTo>
                  <a:lnTo>
                    <a:pt x="4281551" y="3824351"/>
                  </a:lnTo>
                  <a:cubicBezTo>
                    <a:pt x="4281551" y="3894963"/>
                    <a:pt x="4224274" y="3952240"/>
                    <a:pt x="4153535" y="3952240"/>
                  </a:cubicBezTo>
                  <a:lnTo>
                    <a:pt x="4153535" y="3945890"/>
                  </a:lnTo>
                  <a:lnTo>
                    <a:pt x="4153535"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535" y="3939540"/>
                  </a:lnTo>
                  <a:cubicBezTo>
                    <a:pt x="4217162" y="3939540"/>
                    <a:pt x="4268851" y="3887978"/>
                    <a:pt x="4268851" y="3824351"/>
                  </a:cubicBezTo>
                  <a:lnTo>
                    <a:pt x="4268851" y="127889"/>
                  </a:lnTo>
                  <a:cubicBezTo>
                    <a:pt x="4268851" y="64262"/>
                    <a:pt x="4217289" y="12700"/>
                    <a:pt x="4153535"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24" id="24"/>
          <p:cNvSpPr txBox="true"/>
          <p:nvPr/>
        </p:nvSpPr>
        <p:spPr>
          <a:xfrm rot="0">
            <a:off x="7695009" y="3945579"/>
            <a:ext cx="2713434"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Visualization Design</a:t>
            </a:r>
          </a:p>
        </p:txBody>
      </p:sp>
      <p:sp>
        <p:nvSpPr>
          <p:cNvPr name="TextBox 25" id="25"/>
          <p:cNvSpPr txBox="true"/>
          <p:nvPr/>
        </p:nvSpPr>
        <p:spPr>
          <a:xfrm rot="0">
            <a:off x="7695009" y="4366622"/>
            <a:ext cx="2748553" cy="1803797"/>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Selected appropriate visualizations to clearly represent complex relationships between votes, ratings, and performance metrics.</a:t>
            </a:r>
          </a:p>
        </p:txBody>
      </p:sp>
      <p:sp>
        <p:nvSpPr>
          <p:cNvPr name="TextBox 26" id="26"/>
          <p:cNvSpPr txBox="true"/>
          <p:nvPr/>
        </p:nvSpPr>
        <p:spPr>
          <a:xfrm rot="0">
            <a:off x="759771" y="6835978"/>
            <a:ext cx="9910467" cy="620316"/>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Overcoming these challenges improved analytical accuracy and strengthened dashboard usability, delivering more reliable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816818" y="1398404"/>
            <a:ext cx="9749876" cy="680142"/>
          </a:xfrm>
          <a:prstGeom prst="rect">
            <a:avLst/>
          </a:prstGeom>
        </p:spPr>
        <p:txBody>
          <a:bodyPr anchor="t" rtlCol="false" tIns="0" lIns="0" bIns="0" rIns="0">
            <a:spAutoFit/>
          </a:bodyPr>
          <a:lstStyle/>
          <a:p>
            <a:pPr algn="l">
              <a:lnSpc>
                <a:spcPts val="5187"/>
              </a:lnSpc>
            </a:pPr>
            <a:r>
              <a:rPr lang="en-US" sz="4124">
                <a:solidFill>
                  <a:srgbClr val="F5F0F0"/>
                </a:solidFill>
                <a:latin typeface="Merriweather"/>
                <a:ea typeface="Merriweather"/>
                <a:cs typeface="Merriweather"/>
                <a:sym typeface="Merriweather"/>
              </a:rPr>
              <a:t>Skills Developed &amp; Practical Outcomes</a:t>
            </a:r>
          </a:p>
        </p:txBody>
      </p:sp>
      <p:grpSp>
        <p:nvGrpSpPr>
          <p:cNvPr name="Group 7" id="7"/>
          <p:cNvGrpSpPr/>
          <p:nvPr/>
        </p:nvGrpSpPr>
        <p:grpSpPr>
          <a:xfrm rot="0">
            <a:off x="816818" y="2777318"/>
            <a:ext cx="10177173" cy="5680148"/>
            <a:chOff x="0" y="0"/>
            <a:chExt cx="11260734" cy="6284912"/>
          </a:xfrm>
        </p:grpSpPr>
        <p:sp>
          <p:nvSpPr>
            <p:cNvPr name="Freeform 8" id="8" descr="preencoded.png"/>
            <p:cNvSpPr/>
            <p:nvPr/>
          </p:nvSpPr>
          <p:spPr>
            <a:xfrm flipH="false" flipV="false" rot="0">
              <a:off x="0" y="0"/>
              <a:ext cx="11260709" cy="6284976"/>
            </a:xfrm>
            <a:custGeom>
              <a:avLst/>
              <a:gdLst/>
              <a:ahLst/>
              <a:cxnLst/>
              <a:rect r="r" b="b" t="t" l="l"/>
              <a:pathLst>
                <a:path h="6284976" w="11260709">
                  <a:moveTo>
                    <a:pt x="0" y="0"/>
                  </a:moveTo>
                  <a:lnTo>
                    <a:pt x="11260709" y="0"/>
                  </a:lnTo>
                  <a:lnTo>
                    <a:pt x="11260709" y="6284976"/>
                  </a:lnTo>
                  <a:lnTo>
                    <a:pt x="0" y="6284976"/>
                  </a:lnTo>
                  <a:lnTo>
                    <a:pt x="0" y="0"/>
                  </a:lnTo>
                  <a:close/>
                </a:path>
              </a:pathLst>
            </a:custGeom>
            <a:blipFill>
              <a:blip r:embed="rId4"/>
              <a:stretch>
                <a:fillRect l="-5" t="0" r="-6" b="1"/>
              </a:stretch>
            </a:blipFill>
          </p:spPr>
        </p:sp>
      </p:grpSp>
      <p:sp>
        <p:nvSpPr>
          <p:cNvPr name="TextBox 9" id="9"/>
          <p:cNvSpPr txBox="true"/>
          <p:nvPr/>
        </p:nvSpPr>
        <p:spPr>
          <a:xfrm rot="0">
            <a:off x="11632988" y="2596676"/>
            <a:ext cx="4691893" cy="719783"/>
          </a:xfrm>
          <a:prstGeom prst="rect">
            <a:avLst/>
          </a:prstGeom>
        </p:spPr>
        <p:txBody>
          <a:bodyPr anchor="t" rtlCol="false" tIns="0" lIns="0" bIns="0" rIns="0">
            <a:spAutoFit/>
          </a:bodyPr>
          <a:lstStyle/>
          <a:p>
            <a:pPr algn="l">
              <a:lnSpc>
                <a:spcPts val="2789"/>
              </a:lnSpc>
            </a:pPr>
            <a:r>
              <a:rPr lang="en-US" sz="2245">
                <a:solidFill>
                  <a:srgbClr val="F5F0F0"/>
                </a:solidFill>
                <a:latin typeface="Merriweather"/>
                <a:ea typeface="Merriweather"/>
                <a:cs typeface="Merriweather"/>
                <a:sym typeface="Merriweather"/>
              </a:rPr>
              <a:t>Technical Competencies Enhanced</a:t>
            </a:r>
          </a:p>
        </p:txBody>
      </p:sp>
      <p:sp>
        <p:nvSpPr>
          <p:cNvPr name="TextBox 10" id="10"/>
          <p:cNvSpPr txBox="true"/>
          <p:nvPr/>
        </p:nvSpPr>
        <p:spPr>
          <a:xfrm rot="0">
            <a:off x="11550341" y="3427383"/>
            <a:ext cx="5427898" cy="1911015"/>
          </a:xfrm>
          <a:prstGeom prst="rect">
            <a:avLst/>
          </a:prstGeom>
        </p:spPr>
        <p:txBody>
          <a:bodyPr anchor="t" rtlCol="false" tIns="0" lIns="0" bIns="0" rIns="0">
            <a:spAutoFit/>
          </a:bodyPr>
          <a:lstStyle/>
          <a:p>
            <a:pPr algn="l" marL="283514" indent="-141757" lvl="1">
              <a:lnSpc>
                <a:spcPts val="2530"/>
              </a:lnSpc>
              <a:buFont typeface="Arial"/>
              <a:buChar char="•"/>
            </a:pPr>
            <a:r>
              <a:rPr lang="en-US" sz="1879">
                <a:solidFill>
                  <a:srgbClr val="E2E6E9"/>
                </a:solidFill>
                <a:latin typeface="Merriweather"/>
                <a:ea typeface="Merriweather"/>
                <a:cs typeface="Merriweather"/>
                <a:sym typeface="Merriweather"/>
              </a:rPr>
              <a:t>Data preprocessing and quality management in Power BI</a:t>
            </a:r>
          </a:p>
          <a:p>
            <a:pPr algn="l" marL="283514" indent="-141757" lvl="1">
              <a:lnSpc>
                <a:spcPts val="2530"/>
              </a:lnSpc>
              <a:buFont typeface="Arial"/>
              <a:buChar char="•"/>
            </a:pPr>
            <a:r>
              <a:rPr lang="en-US" sz="1879">
                <a:solidFill>
                  <a:srgbClr val="E2E6E9"/>
                </a:solidFill>
                <a:latin typeface="Merriweather"/>
                <a:ea typeface="Merriweather"/>
                <a:cs typeface="Merriweather"/>
                <a:sym typeface="Merriweather"/>
              </a:rPr>
              <a:t>Dashboard development and visual storytelling</a:t>
            </a:r>
          </a:p>
          <a:p>
            <a:pPr algn="l" marL="283514" indent="-141757" lvl="1">
              <a:lnSpc>
                <a:spcPts val="2530"/>
              </a:lnSpc>
              <a:buFont typeface="Arial"/>
              <a:buChar char="•"/>
            </a:pPr>
            <a:r>
              <a:rPr lang="en-US" sz="1879">
                <a:solidFill>
                  <a:srgbClr val="E2E6E9"/>
                </a:solidFill>
                <a:latin typeface="Merriweather"/>
                <a:ea typeface="Merriweather"/>
                <a:cs typeface="Merriweather"/>
                <a:sym typeface="Merriweather"/>
              </a:rPr>
              <a:t>Analytical thinking and pattern recognition</a:t>
            </a:r>
          </a:p>
          <a:p>
            <a:pPr algn="l" marL="283514" indent="-141757" lvl="1">
              <a:lnSpc>
                <a:spcPts val="2530"/>
              </a:lnSpc>
              <a:buFont typeface="Arial"/>
              <a:buChar char="•"/>
            </a:pPr>
            <a:r>
              <a:rPr lang="en-US" sz="1879">
                <a:solidFill>
                  <a:srgbClr val="E2E6E9"/>
                </a:solidFill>
                <a:latin typeface="Merriweather"/>
                <a:ea typeface="Merriweather"/>
                <a:cs typeface="Merriweather"/>
                <a:sym typeface="Merriweather"/>
              </a:rPr>
              <a:t>Performance metric interpretation</a:t>
            </a:r>
          </a:p>
        </p:txBody>
      </p:sp>
      <p:sp>
        <p:nvSpPr>
          <p:cNvPr name="TextBox 11" id="11"/>
          <p:cNvSpPr txBox="true"/>
          <p:nvPr/>
        </p:nvSpPr>
        <p:spPr>
          <a:xfrm rot="0">
            <a:off x="11707271" y="5685502"/>
            <a:ext cx="3680801" cy="390468"/>
          </a:xfrm>
          <a:prstGeom prst="rect">
            <a:avLst/>
          </a:prstGeom>
        </p:spPr>
        <p:txBody>
          <a:bodyPr anchor="t" rtlCol="false" tIns="0" lIns="0" bIns="0" rIns="0">
            <a:spAutoFit/>
          </a:bodyPr>
          <a:lstStyle/>
          <a:p>
            <a:pPr algn="l">
              <a:lnSpc>
                <a:spcPts val="2953"/>
              </a:lnSpc>
            </a:pPr>
            <a:r>
              <a:rPr lang="en-US" sz="2376">
                <a:solidFill>
                  <a:srgbClr val="F5F0F0"/>
                </a:solidFill>
                <a:latin typeface="Merriweather"/>
                <a:ea typeface="Merriweather"/>
                <a:cs typeface="Merriweather"/>
                <a:sym typeface="Merriweather"/>
              </a:rPr>
              <a:t>Strategic Insights Gained</a:t>
            </a:r>
          </a:p>
        </p:txBody>
      </p:sp>
      <p:sp>
        <p:nvSpPr>
          <p:cNvPr name="TextBox 12" id="12"/>
          <p:cNvSpPr txBox="true"/>
          <p:nvPr/>
        </p:nvSpPr>
        <p:spPr>
          <a:xfrm rot="0">
            <a:off x="11707271" y="6190271"/>
            <a:ext cx="5270967" cy="2471370"/>
          </a:xfrm>
          <a:prstGeom prst="rect">
            <a:avLst/>
          </a:prstGeom>
        </p:spPr>
        <p:txBody>
          <a:bodyPr anchor="t" rtlCol="false" tIns="0" lIns="0" bIns="0" rIns="0">
            <a:spAutoFit/>
          </a:bodyPr>
          <a:lstStyle/>
          <a:p>
            <a:pPr algn="l">
              <a:lnSpc>
                <a:spcPts val="2675"/>
              </a:lnSpc>
            </a:pPr>
            <a:r>
              <a:rPr lang="en-US" sz="1987">
                <a:solidFill>
                  <a:srgbClr val="E2E6E9"/>
                </a:solidFill>
                <a:latin typeface="Merriweather"/>
                <a:ea typeface="Merriweather"/>
                <a:cs typeface="Merriweather"/>
                <a:sym typeface="Merriweather"/>
              </a:rPr>
              <a:t>Strengthened understanding of how ratings, votes, pricing, and service features influence restaurant performance. Developed problem-solving skills and the ability to convert raw data into actionable insights for informed decision-making.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DAHA7lqL4iQ</dc:identifier>
  <dcterms:modified xsi:type="dcterms:W3CDTF">2011-08-01T06:04:30Z</dcterms:modified>
  <cp:revision>1</cp:revision>
  <dc:title>Infosys-Springboard-Virtual-Internship-60 (1).pptx</dc:title>
</cp:coreProperties>
</file>